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8" r:id="rId3"/>
    <p:sldId id="257" r:id="rId4"/>
    <p:sldId id="266" r:id="rId5"/>
    <p:sldId id="263" r:id="rId6"/>
    <p:sldId id="269" r:id="rId7"/>
    <p:sldId id="270" r:id="rId8"/>
    <p:sldId id="274" r:id="rId9"/>
    <p:sldId id="271" r:id="rId10"/>
    <p:sldId id="273" r:id="rId11"/>
    <p:sldId id="267" r:id="rId12"/>
    <p:sldId id="264" r:id="rId13"/>
    <p:sldId id="272" r:id="rId14"/>
    <p:sldId id="27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88"/>
    <p:restoredTop sz="82444"/>
  </p:normalViewPr>
  <p:slideViewPr>
    <p:cSldViewPr>
      <p:cViewPr varScale="1">
        <p:scale>
          <a:sx n="90" d="100"/>
          <a:sy n="90" d="100"/>
        </p:scale>
        <p:origin x="1104" y="90"/>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EE538A-1367-174F-BDEA-A0853E440F64}" type="datetimeFigureOut">
              <a:rPr lang="en-US" smtClean="0"/>
              <a:t>7/15/2020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4E0C2E-055A-2040-9578-D58F314669B9}" type="slidenum">
              <a:rPr lang="en-US" smtClean="0"/>
              <a:t>‹#›</a:t>
            </a:fld>
            <a:endParaRPr lang="en-US"/>
          </a:p>
        </p:txBody>
      </p:sp>
    </p:spTree>
    <p:extLst>
      <p:ext uri="{BB962C8B-B14F-4D97-AF65-F5344CB8AC3E}">
        <p14:creationId xmlns:p14="http://schemas.microsoft.com/office/powerpoint/2010/main" val="1801270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This is Jim Eubanks, and I am a resident physician in the department of physical medicine and rehabilitation at the University of Pittsburgh Medical Center (UPMC). It is my pleasure to present the topic of Spine Disorders: Low Back and Neck Pain from the United States Bone and Joint Initiative (USBJI)’s Burden of Musculoskeletal Diseases (BMUS) in the United States.</a:t>
            </a:r>
          </a:p>
        </p:txBody>
      </p:sp>
      <p:sp>
        <p:nvSpPr>
          <p:cNvPr id="4" name="Slide Number Placeholder 3"/>
          <p:cNvSpPr>
            <a:spLocks noGrp="1"/>
          </p:cNvSpPr>
          <p:nvPr>
            <p:ph type="sldNum" sz="quarter" idx="5"/>
          </p:nvPr>
        </p:nvSpPr>
        <p:spPr/>
        <p:txBody>
          <a:bodyPr/>
          <a:lstStyle/>
          <a:p>
            <a:fld id="{344E0C2E-055A-2040-9578-D58F314669B9}" type="slidenum">
              <a:rPr lang="en-US" smtClean="0"/>
              <a:t>1</a:t>
            </a:fld>
            <a:endParaRPr lang="en-US"/>
          </a:p>
        </p:txBody>
      </p:sp>
    </p:spTree>
    <p:extLst>
      <p:ext uri="{BB962C8B-B14F-4D97-AF65-F5344CB8AC3E}">
        <p14:creationId xmlns:p14="http://schemas.microsoft.com/office/powerpoint/2010/main" val="2952365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4E0C2E-055A-2040-9578-D58F314669B9}" type="slidenum">
              <a:rPr lang="en-US" smtClean="0"/>
              <a:t>14</a:t>
            </a:fld>
            <a:endParaRPr lang="en-US"/>
          </a:p>
        </p:txBody>
      </p:sp>
    </p:spTree>
    <p:extLst>
      <p:ext uri="{BB962C8B-B14F-4D97-AF65-F5344CB8AC3E}">
        <p14:creationId xmlns:p14="http://schemas.microsoft.com/office/powerpoint/2010/main" val="1630030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material in this video comes from BMUS 4</a:t>
            </a:r>
            <a:r>
              <a:rPr lang="en-US" baseline="30000" dirty="0"/>
              <a:t>th</a:t>
            </a:r>
            <a:r>
              <a:rPr lang="en-US" dirty="0"/>
              <a:t> Edition.</a:t>
            </a:r>
          </a:p>
        </p:txBody>
      </p:sp>
      <p:sp>
        <p:nvSpPr>
          <p:cNvPr id="4" name="Slide Number Placeholder 3"/>
          <p:cNvSpPr>
            <a:spLocks noGrp="1"/>
          </p:cNvSpPr>
          <p:nvPr>
            <p:ph type="sldNum" sz="quarter" idx="5"/>
          </p:nvPr>
        </p:nvSpPr>
        <p:spPr/>
        <p:txBody>
          <a:bodyPr/>
          <a:lstStyle/>
          <a:p>
            <a:fld id="{344E0C2E-055A-2040-9578-D58F314669B9}" type="slidenum">
              <a:rPr lang="en-US" smtClean="0"/>
              <a:t>2</a:t>
            </a:fld>
            <a:endParaRPr lang="en-US"/>
          </a:p>
        </p:txBody>
      </p:sp>
    </p:spTree>
    <p:extLst>
      <p:ext uri="{BB962C8B-B14F-4D97-AF65-F5344CB8AC3E}">
        <p14:creationId xmlns:p14="http://schemas.microsoft.com/office/powerpoint/2010/main" val="4286907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are going to cover some ”fast facts” about low back and neck pain. Roughly 1 in 3 adults experience some degree of persistent low back pain, and around $315 billion is lost annually in the US because of treatment costs and lost wages. </a:t>
            </a:r>
          </a:p>
          <a:p>
            <a:endParaRPr lang="en-US" dirty="0"/>
          </a:p>
          <a:p>
            <a:r>
              <a:rPr lang="en-US" dirty="0"/>
              <a:t>Back and neck pain include many common conditions as listed here. Notably, 72% of low back pain medical visits are those from prime working age adults. There are an estimated 10.9 million persons in the US experiencing limitations in their daily activities because of back pain. It is thought that most spine-related pain is associated with the aging process, and as we will see during this video, most of the time there is a lot patients can do to get back to doing what matters to them in life. Nonetheless, the experience of pain and its affect on a given individual varies greatly due to many factors, and much of the time we do not know a specific cause for spine-related pain. </a:t>
            </a:r>
          </a:p>
          <a:p>
            <a:endParaRPr lang="en-US" dirty="0"/>
          </a:p>
          <a:p>
            <a:r>
              <a:rPr lang="en-US" dirty="0"/>
              <a:t>In terms of the economic impact, annual hospital costs total around $156 billion, annual lost workdays due to spine-related pain amounted to 264 million days, and the loss of earnings annually is around $4.6 billion. </a:t>
            </a:r>
          </a:p>
        </p:txBody>
      </p:sp>
      <p:sp>
        <p:nvSpPr>
          <p:cNvPr id="4" name="Slide Number Placeholder 3"/>
          <p:cNvSpPr>
            <a:spLocks noGrp="1"/>
          </p:cNvSpPr>
          <p:nvPr>
            <p:ph type="sldNum" sz="quarter" idx="5"/>
          </p:nvPr>
        </p:nvSpPr>
        <p:spPr/>
        <p:txBody>
          <a:bodyPr/>
          <a:lstStyle/>
          <a:p>
            <a:fld id="{344E0C2E-055A-2040-9578-D58F314669B9}" type="slidenum">
              <a:rPr lang="en-US" smtClean="0"/>
              <a:t>3</a:t>
            </a:fld>
            <a:endParaRPr lang="en-US"/>
          </a:p>
        </p:txBody>
      </p:sp>
    </p:spTree>
    <p:extLst>
      <p:ext uri="{BB962C8B-B14F-4D97-AF65-F5344CB8AC3E}">
        <p14:creationId xmlns:p14="http://schemas.microsoft.com/office/powerpoint/2010/main" val="1716284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can see the visit settings where persons with back and neck pain tend to present in the US. Importantly, those who experience spine-related pain cover a broad range of age groups as evident here. </a:t>
            </a:r>
          </a:p>
        </p:txBody>
      </p:sp>
      <p:sp>
        <p:nvSpPr>
          <p:cNvPr id="4" name="Slide Number Placeholder 3"/>
          <p:cNvSpPr>
            <a:spLocks noGrp="1"/>
          </p:cNvSpPr>
          <p:nvPr>
            <p:ph type="sldNum" sz="quarter" idx="5"/>
          </p:nvPr>
        </p:nvSpPr>
        <p:spPr/>
        <p:txBody>
          <a:bodyPr/>
          <a:lstStyle/>
          <a:p>
            <a:fld id="{344E0C2E-055A-2040-9578-D58F314669B9}" type="slidenum">
              <a:rPr lang="en-US" smtClean="0"/>
              <a:t>4</a:t>
            </a:fld>
            <a:endParaRPr lang="en-US"/>
          </a:p>
        </p:txBody>
      </p:sp>
    </p:spTree>
    <p:extLst>
      <p:ext uri="{BB962C8B-B14F-4D97-AF65-F5344CB8AC3E}">
        <p14:creationId xmlns:p14="http://schemas.microsoft.com/office/powerpoint/2010/main" val="2490580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 back pain is a leading cause of disability in the US—and globally. This is nearly 2 lost workdays for every full-time employee in the workforce. </a:t>
            </a:r>
          </a:p>
          <a:p>
            <a:endParaRPr lang="en-US" dirty="0"/>
          </a:p>
          <a:p>
            <a:r>
              <a:rPr lang="en-US" dirty="0"/>
              <a:t>Note that low back pain accounts for nearly 30% of the commonly reported medical conditions in adults, with neck pain coming in at 15%. In total, musculoskeletal conditions comprise roughly 50% of the common conditions experienced by adults, but unfortunately, our public health efforts and research funding does not match this disease burden, which is a major reason for the BMUS project here at USBJI. </a:t>
            </a:r>
          </a:p>
        </p:txBody>
      </p:sp>
      <p:sp>
        <p:nvSpPr>
          <p:cNvPr id="4" name="Slide Number Placeholder 3"/>
          <p:cNvSpPr>
            <a:spLocks noGrp="1"/>
          </p:cNvSpPr>
          <p:nvPr>
            <p:ph type="sldNum" sz="quarter" idx="5"/>
          </p:nvPr>
        </p:nvSpPr>
        <p:spPr/>
        <p:txBody>
          <a:bodyPr/>
          <a:lstStyle/>
          <a:p>
            <a:fld id="{344E0C2E-055A-2040-9578-D58F314669B9}" type="slidenum">
              <a:rPr lang="en-US" smtClean="0"/>
              <a:t>7</a:t>
            </a:fld>
            <a:endParaRPr lang="en-US"/>
          </a:p>
        </p:txBody>
      </p:sp>
    </p:spTree>
    <p:extLst>
      <p:ext uri="{BB962C8B-B14F-4D97-AF65-F5344CB8AC3E}">
        <p14:creationId xmlns:p14="http://schemas.microsoft.com/office/powerpoint/2010/main" val="3879358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 back pain is a leading cause of disability in the US—and globally. This is nearly 2 lost workdays for every full-time employee in the workforce. </a:t>
            </a:r>
          </a:p>
          <a:p>
            <a:endParaRPr lang="en-US" dirty="0"/>
          </a:p>
          <a:p>
            <a:r>
              <a:rPr lang="en-US" dirty="0"/>
              <a:t>Note that low back pain accounts for nearly 30% of the commonly reported medical conditions in adults, with neck pain coming in at 15%. In total, musculoskeletal conditions comprise roughly 50% of the common conditions experienced by adults, but unfortunately, our public health efforts and research funding does not match this disease burden, which is a major reason for the BMUS project here at USBJI. </a:t>
            </a:r>
          </a:p>
        </p:txBody>
      </p:sp>
      <p:sp>
        <p:nvSpPr>
          <p:cNvPr id="4" name="Slide Number Placeholder 3"/>
          <p:cNvSpPr>
            <a:spLocks noGrp="1"/>
          </p:cNvSpPr>
          <p:nvPr>
            <p:ph type="sldNum" sz="quarter" idx="5"/>
          </p:nvPr>
        </p:nvSpPr>
        <p:spPr/>
        <p:txBody>
          <a:bodyPr/>
          <a:lstStyle/>
          <a:p>
            <a:fld id="{344E0C2E-055A-2040-9578-D58F314669B9}" type="slidenum">
              <a:rPr lang="en-US" smtClean="0"/>
              <a:t>8</a:t>
            </a:fld>
            <a:endParaRPr lang="en-US"/>
          </a:p>
        </p:txBody>
      </p:sp>
    </p:spTree>
    <p:extLst>
      <p:ext uri="{BB962C8B-B14F-4D97-AF65-F5344CB8AC3E}">
        <p14:creationId xmlns:p14="http://schemas.microsoft.com/office/powerpoint/2010/main" val="964264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Advances in prevention and treatment of LBP are possible, but they can only occur with adequate funding and within a health system organized to deliver care effectively. </a:t>
            </a:r>
          </a:p>
        </p:txBody>
      </p:sp>
      <p:sp>
        <p:nvSpPr>
          <p:cNvPr id="4" name="Slide Number Placeholder 3"/>
          <p:cNvSpPr>
            <a:spLocks noGrp="1"/>
          </p:cNvSpPr>
          <p:nvPr>
            <p:ph type="sldNum" sz="quarter" idx="5"/>
          </p:nvPr>
        </p:nvSpPr>
        <p:spPr/>
        <p:txBody>
          <a:bodyPr/>
          <a:lstStyle/>
          <a:p>
            <a:fld id="{344E0C2E-055A-2040-9578-D58F314669B9}" type="slidenum">
              <a:rPr lang="en-US" smtClean="0"/>
              <a:t>9</a:t>
            </a:fld>
            <a:endParaRPr lang="en-US"/>
          </a:p>
        </p:txBody>
      </p:sp>
    </p:spTree>
    <p:extLst>
      <p:ext uri="{BB962C8B-B14F-4D97-AF65-F5344CB8AC3E}">
        <p14:creationId xmlns:p14="http://schemas.microsoft.com/office/powerpoint/2010/main" val="1835342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Advances in prevention and treatment of LBP are possible, but they can only occur with adequate funding and within a health system organized to deliver care effectively. </a:t>
            </a:r>
          </a:p>
        </p:txBody>
      </p:sp>
      <p:sp>
        <p:nvSpPr>
          <p:cNvPr id="4" name="Slide Number Placeholder 3"/>
          <p:cNvSpPr>
            <a:spLocks noGrp="1"/>
          </p:cNvSpPr>
          <p:nvPr>
            <p:ph type="sldNum" sz="quarter" idx="5"/>
          </p:nvPr>
        </p:nvSpPr>
        <p:spPr/>
        <p:txBody>
          <a:bodyPr/>
          <a:lstStyle/>
          <a:p>
            <a:fld id="{344E0C2E-055A-2040-9578-D58F314669B9}" type="slidenum">
              <a:rPr lang="en-US" smtClean="0"/>
              <a:t>10</a:t>
            </a:fld>
            <a:endParaRPr lang="en-US"/>
          </a:p>
        </p:txBody>
      </p:sp>
    </p:spTree>
    <p:extLst>
      <p:ext uri="{BB962C8B-B14F-4D97-AF65-F5344CB8AC3E}">
        <p14:creationId xmlns:p14="http://schemas.microsoft.com/office/powerpoint/2010/main" val="3116640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*SAY AFTER FIRST BULLET POINT: The USBJI is the US arm of the Global Alliance for Musculoskeletal Health (G-MUSC)—previously the Bone and Joint Decade—which is endorsed by 63 national governments and more than 750 patient advocacy and health professional organizations.</a:t>
            </a:r>
          </a:p>
          <a:p>
            <a:endParaRPr lang="en-US" dirty="0"/>
          </a:p>
        </p:txBody>
      </p:sp>
      <p:sp>
        <p:nvSpPr>
          <p:cNvPr id="4" name="Slide Number Placeholder 3"/>
          <p:cNvSpPr>
            <a:spLocks noGrp="1"/>
          </p:cNvSpPr>
          <p:nvPr>
            <p:ph type="sldNum" sz="quarter" idx="5"/>
          </p:nvPr>
        </p:nvSpPr>
        <p:spPr/>
        <p:txBody>
          <a:bodyPr/>
          <a:lstStyle/>
          <a:p>
            <a:fld id="{344E0C2E-055A-2040-9578-D58F314669B9}" type="slidenum">
              <a:rPr lang="en-US" smtClean="0"/>
              <a:t>11</a:t>
            </a:fld>
            <a:endParaRPr lang="en-US"/>
          </a:p>
        </p:txBody>
      </p:sp>
    </p:spTree>
    <p:extLst>
      <p:ext uri="{BB962C8B-B14F-4D97-AF65-F5344CB8AC3E}">
        <p14:creationId xmlns:p14="http://schemas.microsoft.com/office/powerpoint/2010/main" val="1698747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B70BF21-B01F-4447-AA4C-0BEA68159F24}"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ACD6E-9606-46B3-A890-77186935447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70BF21-B01F-4447-AA4C-0BEA68159F24}"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ACD6E-9606-46B3-A890-77186935447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70BF21-B01F-4447-AA4C-0BEA68159F24}"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ACD6E-9606-46B3-A890-77186935447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70BF21-B01F-4447-AA4C-0BEA68159F24}"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ACD6E-9606-46B3-A890-77186935447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70BF21-B01F-4447-AA4C-0BEA68159F24}"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ACD6E-9606-46B3-A890-77186935447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70BF21-B01F-4447-AA4C-0BEA68159F24}" type="datetimeFigureOut">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CACD6E-9606-46B3-A890-77186935447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70BF21-B01F-4447-AA4C-0BEA68159F24}" type="datetimeFigureOut">
              <a:rPr lang="en-US" smtClean="0"/>
              <a:t>7/15/2020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CACD6E-9606-46B3-A890-77186935447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70BF21-B01F-4447-AA4C-0BEA68159F24}" type="datetimeFigureOut">
              <a:rPr lang="en-US" smtClean="0"/>
              <a:t>7/15/2020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CACD6E-9606-46B3-A890-77186935447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70BF21-B01F-4447-AA4C-0BEA68159F24}" type="datetimeFigureOut">
              <a:rPr lang="en-US" smtClean="0"/>
              <a:t>7/15/2020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CACD6E-9606-46B3-A890-77186935447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70BF21-B01F-4447-AA4C-0BEA68159F24}" type="datetimeFigureOut">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CACD6E-9606-46B3-A890-77186935447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70BF21-B01F-4447-AA4C-0BEA68159F24}" type="datetimeFigureOut">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CACD6E-9606-46B3-A890-77186935447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70BF21-B01F-4447-AA4C-0BEA68159F24}" type="datetimeFigureOut">
              <a:rPr lang="en-US" smtClean="0"/>
              <a:t>7/15/2020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CACD6E-9606-46B3-A890-77186935447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hyperlink" Target="http://www.boneandjointburden.org/"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hyperlink" Target="http://www.boneandjointburden.org/" TargetMode="External"/><Relationship Id="rId5" Type="http://schemas.openxmlformats.org/officeDocument/2006/relationships/image" Target="../media/image3.png"/><Relationship Id="rId4" Type="http://schemas.openxmlformats.org/officeDocument/2006/relationships/hyperlink" Target="http://www.usbji.or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tif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4.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72574"/>
            <a:ext cx="7772400" cy="1470025"/>
          </a:xfrm>
        </p:spPr>
        <p:txBody>
          <a:bodyPr/>
          <a:lstStyle/>
          <a:p>
            <a:r>
              <a:rPr lang="en-US" dirty="0">
                <a:cs typeface="Arial" panose="020B0604020202020204" pitchFamily="34" charset="0"/>
              </a:rPr>
              <a:t>Spine Disorders: </a:t>
            </a:r>
            <a:br>
              <a:rPr lang="en-US" dirty="0">
                <a:cs typeface="Arial" panose="020B0604020202020204" pitchFamily="34" charset="0"/>
              </a:rPr>
            </a:br>
            <a:r>
              <a:rPr lang="en-US" dirty="0">
                <a:cs typeface="Arial" panose="020B0604020202020204" pitchFamily="34" charset="0"/>
              </a:rPr>
              <a:t>Low Back and Neck Pain</a:t>
            </a:r>
          </a:p>
        </p:txBody>
      </p:sp>
      <p:sp>
        <p:nvSpPr>
          <p:cNvPr id="3" name="Subtitle 2"/>
          <p:cNvSpPr>
            <a:spLocks noGrp="1"/>
          </p:cNvSpPr>
          <p:nvPr>
            <p:ph type="subTitle" idx="1"/>
          </p:nvPr>
        </p:nvSpPr>
        <p:spPr>
          <a:xfrm>
            <a:off x="1104900" y="4927629"/>
            <a:ext cx="6934200" cy="1470025"/>
          </a:xfrm>
        </p:spPr>
        <p:txBody>
          <a:bodyPr>
            <a:normAutofit/>
          </a:bodyPr>
          <a:lstStyle/>
          <a:p>
            <a:pPr lvl="0">
              <a:spcBef>
                <a:spcPts val="0"/>
              </a:spcBef>
            </a:pPr>
            <a:r>
              <a:rPr lang="en" sz="1800" dirty="0">
                <a:solidFill>
                  <a:schemeClr val="tx2"/>
                </a:solidFill>
                <a:cs typeface="Arial" panose="020B0604020202020204" pitchFamily="34" charset="0"/>
              </a:rPr>
              <a:t>Presented by: </a:t>
            </a:r>
          </a:p>
          <a:p>
            <a:pPr lvl="0">
              <a:spcBef>
                <a:spcPts val="0"/>
              </a:spcBef>
            </a:pPr>
            <a:endParaRPr lang="en" sz="1800" b="1" dirty="0">
              <a:solidFill>
                <a:schemeClr val="tx2"/>
              </a:solidFill>
              <a:cs typeface="Arial" panose="020B0604020202020204" pitchFamily="34" charset="0"/>
            </a:endParaRPr>
          </a:p>
          <a:p>
            <a:pPr lvl="0">
              <a:spcBef>
                <a:spcPts val="0"/>
              </a:spcBef>
            </a:pPr>
            <a:r>
              <a:rPr lang="en" sz="1800" b="1" dirty="0">
                <a:solidFill>
                  <a:schemeClr val="tx2"/>
                </a:solidFill>
                <a:cs typeface="Arial" panose="020B0604020202020204" pitchFamily="34" charset="0"/>
              </a:rPr>
              <a:t>James E. Eubanks, MD, DC, MS</a:t>
            </a:r>
          </a:p>
          <a:p>
            <a:pPr lvl="0">
              <a:spcBef>
                <a:spcPts val="0"/>
              </a:spcBef>
            </a:pPr>
            <a:r>
              <a:rPr lang="en" sz="1800" dirty="0">
                <a:solidFill>
                  <a:schemeClr val="tx2"/>
                </a:solidFill>
                <a:cs typeface="Arial" panose="020B0604020202020204" pitchFamily="34" charset="0"/>
              </a:rPr>
              <a:t>Resident Physician, Dept. of Physical Medicine and Rehabilitation</a:t>
            </a:r>
          </a:p>
          <a:p>
            <a:pPr lvl="0">
              <a:spcBef>
                <a:spcPts val="0"/>
              </a:spcBef>
            </a:pPr>
            <a:r>
              <a:rPr lang="en" sz="1800" dirty="0">
                <a:solidFill>
                  <a:schemeClr val="tx2"/>
                </a:solidFill>
                <a:cs typeface="Arial" panose="020B0604020202020204" pitchFamily="34" charset="0"/>
              </a:rPr>
              <a:t>University of Pittsburgh Medical Center (UPMC)</a:t>
            </a:r>
          </a:p>
        </p:txBody>
      </p:sp>
      <p:pic>
        <p:nvPicPr>
          <p:cNvPr id="7" name="Picture 6" descr="A close up of a logo&#10;&#10;Description automatically generated">
            <a:extLst>
              <a:ext uri="{FF2B5EF4-FFF2-40B4-BE49-F238E27FC236}">
                <a16:creationId xmlns:a16="http://schemas.microsoft.com/office/drawing/2014/main" id="{4CB9667C-65AB-BE46-AFC8-D8500D0AF4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8282" y="2320676"/>
            <a:ext cx="4087436" cy="22166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3299"/>
    </mc:Choice>
    <mc:Fallback xmlns="">
      <p:transition spd="slow" advTm="2329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4607"/>
            <a:ext cx="8229600" cy="1143000"/>
          </a:xfrm>
        </p:spPr>
        <p:txBody>
          <a:bodyPr>
            <a:noAutofit/>
          </a:bodyPr>
          <a:lstStyle/>
          <a:p>
            <a:r>
              <a:rPr lang="en-US" sz="3600" dirty="0"/>
              <a:t>Selected References</a:t>
            </a:r>
          </a:p>
        </p:txBody>
      </p:sp>
      <p:sp>
        <p:nvSpPr>
          <p:cNvPr id="6" name="Content Placeholder 4">
            <a:extLst>
              <a:ext uri="{FF2B5EF4-FFF2-40B4-BE49-F238E27FC236}">
                <a16:creationId xmlns:a16="http://schemas.microsoft.com/office/drawing/2014/main" id="{26493A6C-4E64-9043-8E9D-E9A3BC9AF2BF}"/>
              </a:ext>
            </a:extLst>
          </p:cNvPr>
          <p:cNvSpPr>
            <a:spLocks noGrp="1"/>
          </p:cNvSpPr>
          <p:nvPr>
            <p:ph idx="1"/>
          </p:nvPr>
        </p:nvSpPr>
        <p:spPr>
          <a:xfrm>
            <a:off x="457200" y="2209800"/>
            <a:ext cx="8229600" cy="3813593"/>
          </a:xfrm>
        </p:spPr>
        <p:txBody>
          <a:bodyPr>
            <a:noAutofit/>
          </a:bodyPr>
          <a:lstStyle/>
          <a:p>
            <a:pPr>
              <a:lnSpc>
                <a:spcPct val="150000"/>
              </a:lnSpc>
              <a:buFont typeface="+mj-lt"/>
              <a:buAutoNum type="arabicPeriod"/>
            </a:pPr>
            <a:r>
              <a:rPr lang="en-US" sz="1600" dirty="0" err="1"/>
              <a:t>Zaina</a:t>
            </a:r>
            <a:r>
              <a:rPr lang="en-US" sz="1600" dirty="0"/>
              <a:t> F, Tomkins-Lane C, </a:t>
            </a:r>
            <a:r>
              <a:rPr lang="en-US" sz="1600" dirty="0" err="1"/>
              <a:t>Carragee</a:t>
            </a:r>
            <a:r>
              <a:rPr lang="en-US" sz="1600" dirty="0"/>
              <a:t> E, </a:t>
            </a:r>
            <a:r>
              <a:rPr lang="en-US" sz="1600" dirty="0" err="1"/>
              <a:t>Negrini</a:t>
            </a:r>
            <a:r>
              <a:rPr lang="en-US" sz="1600" dirty="0"/>
              <a:t> S. Surgical versus non-surgical treatment for lumbar spinal stenosis. </a:t>
            </a:r>
            <a:r>
              <a:rPr lang="en-US" sz="1600" i="1" dirty="0"/>
              <a:t>Cochrane Database Syst Rev.</a:t>
            </a:r>
            <a:r>
              <a:rPr lang="en-US" sz="1600" dirty="0"/>
              <a:t> 2016(1):CD010264.</a:t>
            </a:r>
          </a:p>
          <a:p>
            <a:pPr>
              <a:lnSpc>
                <a:spcPct val="150000"/>
              </a:lnSpc>
              <a:buFont typeface="+mj-lt"/>
              <a:buAutoNum type="arabicPeriod"/>
            </a:pPr>
            <a:r>
              <a:rPr lang="en-US" sz="1600" dirty="0" err="1"/>
              <a:t>Ammendolia</a:t>
            </a:r>
            <a:r>
              <a:rPr lang="en-US" sz="1600" dirty="0"/>
              <a:t> C, Stuber KJ, </a:t>
            </a:r>
            <a:r>
              <a:rPr lang="en-US" sz="1600" dirty="0" err="1"/>
              <a:t>Rok</a:t>
            </a:r>
            <a:r>
              <a:rPr lang="en-US" sz="1600" dirty="0"/>
              <a:t> E, et al. Nonoperative treatment for lumbar spinal stenosis with neurogenic claudication. </a:t>
            </a:r>
            <a:r>
              <a:rPr lang="en-US" sz="1600" i="1" dirty="0"/>
              <a:t>Cochrane Database Syst Rev</a:t>
            </a:r>
            <a:r>
              <a:rPr lang="en-US" sz="1600" dirty="0"/>
              <a:t>. 2013(8):CD010712.</a:t>
            </a:r>
          </a:p>
          <a:p>
            <a:pPr>
              <a:lnSpc>
                <a:spcPct val="150000"/>
              </a:lnSpc>
              <a:buFont typeface="+mj-lt"/>
              <a:buAutoNum type="arabicPeriod"/>
            </a:pPr>
            <a:r>
              <a:rPr lang="en-US" sz="1600" dirty="0"/>
              <a:t>Chao R, </a:t>
            </a:r>
            <a:r>
              <a:rPr lang="en-US" sz="1600" dirty="0" err="1"/>
              <a:t>Qaseem</a:t>
            </a:r>
            <a:r>
              <a:rPr lang="en-US" sz="1600" dirty="0"/>
              <a:t> A, Snow V, et al. Diagnosis and treatment of low back pain: A joint clinical practice guideline from the American College of Physicians and the American Pain Society </a:t>
            </a:r>
            <a:r>
              <a:rPr lang="en-US" sz="1600" i="1" dirty="0"/>
              <a:t>Ann Intern Med</a:t>
            </a:r>
            <a:r>
              <a:rPr lang="en-US" sz="1600" dirty="0"/>
              <a:t>. 2007;147(7):478-491.</a:t>
            </a:r>
          </a:p>
          <a:p>
            <a:pPr>
              <a:lnSpc>
                <a:spcPct val="150000"/>
              </a:lnSpc>
              <a:buFont typeface="+mj-lt"/>
              <a:buAutoNum type="arabicPeriod"/>
            </a:pPr>
            <a:r>
              <a:rPr lang="en-US" sz="1600" dirty="0"/>
              <a:t>Taylor P, </a:t>
            </a:r>
            <a:r>
              <a:rPr lang="en-US" sz="1600" dirty="0" err="1"/>
              <a:t>Pezzullo</a:t>
            </a:r>
            <a:r>
              <a:rPr lang="en-US" sz="1600" dirty="0"/>
              <a:t> L, Grant SJ, </a:t>
            </a:r>
            <a:r>
              <a:rPr lang="en-US" sz="1600" dirty="0" err="1"/>
              <a:t>Bensoussan</a:t>
            </a:r>
            <a:r>
              <a:rPr lang="en-US" sz="1600" dirty="0"/>
              <a:t> A. Cost-effectiveness of acupuncture for chronic nonspecific low back pain. </a:t>
            </a:r>
            <a:r>
              <a:rPr lang="en-US" sz="1600" i="1" dirty="0"/>
              <a:t>Pain </a:t>
            </a:r>
            <a:r>
              <a:rPr lang="en-US" sz="1600" i="1" dirty="0" err="1"/>
              <a:t>Pract</a:t>
            </a:r>
            <a:r>
              <a:rPr lang="en-US" sz="1600" dirty="0"/>
              <a:t>. 2014;14(7):599-606.</a:t>
            </a:r>
          </a:p>
        </p:txBody>
      </p:sp>
    </p:spTree>
    <p:extLst>
      <p:ext uri="{BB962C8B-B14F-4D97-AF65-F5344CB8AC3E}">
        <p14:creationId xmlns:p14="http://schemas.microsoft.com/office/powerpoint/2010/main" val="3701722818"/>
      </p:ext>
    </p:extLst>
  </p:cSld>
  <p:clrMapOvr>
    <a:masterClrMapping/>
  </p:clrMapOvr>
  <mc:AlternateContent xmlns:mc="http://schemas.openxmlformats.org/markup-compatibility/2006" xmlns:p14="http://schemas.microsoft.com/office/powerpoint/2010/main">
    <mc:Choice Requires="p14">
      <p:transition spd="slow" p14:dur="2000" advTm="6169"/>
    </mc:Choice>
    <mc:Fallback xmlns="">
      <p:transition spd="slow" advTm="616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317"/>
            <a:ext cx="8229600" cy="1143000"/>
          </a:xfrm>
        </p:spPr>
        <p:txBody>
          <a:bodyPr>
            <a:normAutofit/>
          </a:bodyPr>
          <a:lstStyle/>
          <a:p>
            <a:r>
              <a:rPr lang="en-US" dirty="0"/>
              <a:t>USBJI</a:t>
            </a:r>
          </a:p>
        </p:txBody>
      </p:sp>
      <p:sp>
        <p:nvSpPr>
          <p:cNvPr id="5" name="Content Placeholder 4">
            <a:extLst>
              <a:ext uri="{FF2B5EF4-FFF2-40B4-BE49-F238E27FC236}">
                <a16:creationId xmlns:a16="http://schemas.microsoft.com/office/drawing/2014/main" id="{48CB2F30-6D75-3741-90CE-6ECCDD8089EE}"/>
              </a:ext>
            </a:extLst>
          </p:cNvPr>
          <p:cNvSpPr>
            <a:spLocks noGrp="1"/>
          </p:cNvSpPr>
          <p:nvPr>
            <p:ph idx="1"/>
          </p:nvPr>
        </p:nvSpPr>
        <p:spPr>
          <a:xfrm>
            <a:off x="457200" y="1752601"/>
            <a:ext cx="8229600" cy="3916680"/>
          </a:xfrm>
        </p:spPr>
        <p:txBody>
          <a:bodyPr>
            <a:normAutofit/>
          </a:bodyPr>
          <a:lstStyle/>
          <a:p>
            <a:r>
              <a:rPr lang="en-US" sz="1400" dirty="0"/>
              <a:t>The United States Bone and Joint Initiative (USBJI) is a multi-disciplinary initiative that advocates for, and promotes, multidisciplinary, coordinated, patient-centered care to improve the prevention, diagnosis, and treatment of musculoskeletal conditions.</a:t>
            </a:r>
          </a:p>
          <a:p>
            <a:pPr>
              <a:spcBef>
                <a:spcPts val="1000"/>
              </a:spcBef>
            </a:pPr>
            <a:r>
              <a:rPr lang="en-US" sz="1400" u="sng" dirty="0"/>
              <a:t>Four primary values</a:t>
            </a:r>
          </a:p>
          <a:p>
            <a:pPr lvl="1">
              <a:spcBef>
                <a:spcPts val="1000"/>
              </a:spcBef>
            </a:pPr>
            <a:r>
              <a:rPr lang="en-US" sz="1400" dirty="0"/>
              <a:t>Raising awareness and educating the world on the growing impact of MSK pathology</a:t>
            </a:r>
          </a:p>
          <a:p>
            <a:pPr lvl="1">
              <a:spcBef>
                <a:spcPts val="1000"/>
              </a:spcBef>
            </a:pPr>
            <a:r>
              <a:rPr lang="en-US" sz="1400" dirty="0"/>
              <a:t>Empowering patients to participate in the decision-making process of their care and treatment</a:t>
            </a:r>
          </a:p>
          <a:p>
            <a:pPr lvl="1">
              <a:spcBef>
                <a:spcPts val="1000"/>
              </a:spcBef>
            </a:pPr>
            <a:r>
              <a:rPr lang="en-US" sz="1400" dirty="0"/>
              <a:t>Increasing global funding for prevention activities and treatment research</a:t>
            </a:r>
          </a:p>
          <a:p>
            <a:pPr lvl="1">
              <a:spcBef>
                <a:spcPts val="1000"/>
              </a:spcBef>
            </a:pPr>
            <a:r>
              <a:rPr lang="en-US" sz="1400" dirty="0"/>
              <a:t>Seek and promote cost-effective prevention and treatment of MSK injuries and disorders</a:t>
            </a:r>
          </a:p>
        </p:txBody>
      </p:sp>
      <p:pic>
        <p:nvPicPr>
          <p:cNvPr id="7" name="Picture 6" descr="A screenshot of a cell phone&#10;&#10;Description automatically generated">
            <a:extLst>
              <a:ext uri="{FF2B5EF4-FFF2-40B4-BE49-F238E27FC236}">
                <a16:creationId xmlns:a16="http://schemas.microsoft.com/office/drawing/2014/main" id="{D4AEC42A-7862-D04F-803A-AE1AA034B2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025" y="4980777"/>
            <a:ext cx="7915950" cy="1678788"/>
          </a:xfrm>
          <a:prstGeom prst="rect">
            <a:avLst/>
          </a:prstGeom>
        </p:spPr>
      </p:pic>
    </p:spTree>
    <p:custDataLst>
      <p:tags r:id="rId1"/>
    </p:custDataLst>
    <p:extLst>
      <p:ext uri="{BB962C8B-B14F-4D97-AF65-F5344CB8AC3E}">
        <p14:creationId xmlns:p14="http://schemas.microsoft.com/office/powerpoint/2010/main" val="3061279875"/>
      </p:ext>
    </p:extLst>
  </p:cSld>
  <p:clrMapOvr>
    <a:masterClrMapping/>
  </p:clrMapOvr>
  <mc:AlternateContent xmlns:mc="http://schemas.openxmlformats.org/markup-compatibility/2006" xmlns:p14="http://schemas.microsoft.com/office/powerpoint/2010/main">
    <mc:Choice Requires="p14">
      <p:transition spd="slow" p14:dur="2000" advTm="56336"/>
    </mc:Choice>
    <mc:Fallback xmlns="">
      <p:transition spd="slow" advTm="563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317"/>
            <a:ext cx="8229600" cy="1143000"/>
          </a:xfrm>
        </p:spPr>
        <p:txBody>
          <a:bodyPr>
            <a:normAutofit/>
          </a:bodyPr>
          <a:lstStyle/>
          <a:p>
            <a:r>
              <a:rPr lang="en-US" sz="3600" dirty="0"/>
              <a:t>Low Back and Neck Pain Chapter Authors</a:t>
            </a:r>
          </a:p>
        </p:txBody>
      </p:sp>
      <p:sp>
        <p:nvSpPr>
          <p:cNvPr id="5" name="Content Placeholder 4">
            <a:extLst>
              <a:ext uri="{FF2B5EF4-FFF2-40B4-BE49-F238E27FC236}">
                <a16:creationId xmlns:a16="http://schemas.microsoft.com/office/drawing/2014/main" id="{48CB2F30-6D75-3741-90CE-6ECCDD8089EE}"/>
              </a:ext>
            </a:extLst>
          </p:cNvPr>
          <p:cNvSpPr>
            <a:spLocks noGrp="1"/>
          </p:cNvSpPr>
          <p:nvPr>
            <p:ph idx="1"/>
          </p:nvPr>
        </p:nvSpPr>
        <p:spPr>
          <a:xfrm>
            <a:off x="457200" y="2057400"/>
            <a:ext cx="8229600" cy="3916363"/>
          </a:xfrm>
        </p:spPr>
        <p:txBody>
          <a:bodyPr>
            <a:normAutofit/>
          </a:bodyPr>
          <a:lstStyle/>
          <a:p>
            <a:pPr marL="0" indent="0">
              <a:buNone/>
            </a:pPr>
            <a:r>
              <a:rPr lang="en-US" sz="2400" dirty="0"/>
              <a:t>Lead Author(s):</a:t>
            </a:r>
          </a:p>
          <a:p>
            <a:r>
              <a:rPr lang="en-US" sz="2400" b="1" dirty="0"/>
              <a:t>Kern Singh, MD</a:t>
            </a:r>
          </a:p>
          <a:p>
            <a:r>
              <a:rPr lang="en-US" sz="2400" b="1" dirty="0"/>
              <a:t>Gunnar B. J. Andersson, MD, PhD</a:t>
            </a:r>
          </a:p>
          <a:p>
            <a:endParaRPr lang="en-US" sz="2400" dirty="0"/>
          </a:p>
          <a:p>
            <a:pPr marL="0" indent="0">
              <a:buNone/>
            </a:pPr>
            <a:r>
              <a:rPr lang="en-US" sz="2400" dirty="0"/>
              <a:t>Supporting Author(s):</a:t>
            </a:r>
          </a:p>
          <a:p>
            <a:r>
              <a:rPr lang="en-US" sz="2400" b="1" dirty="0"/>
              <a:t>Sylvia I. Watkins-Castillo, PhD</a:t>
            </a:r>
          </a:p>
        </p:txBody>
      </p:sp>
      <p:pic>
        <p:nvPicPr>
          <p:cNvPr id="6" name="Picture 5">
            <a:extLst>
              <a:ext uri="{FF2B5EF4-FFF2-40B4-BE49-F238E27FC236}">
                <a16:creationId xmlns:a16="http://schemas.microsoft.com/office/drawing/2014/main" id="{55C746E1-4BE8-7B4D-8D19-2EEFB6BD10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5334000"/>
            <a:ext cx="8496300" cy="990600"/>
          </a:xfrm>
          <a:prstGeom prst="rect">
            <a:avLst/>
          </a:prstGeom>
        </p:spPr>
      </p:pic>
    </p:spTree>
    <p:custDataLst>
      <p:tags r:id="rId1"/>
    </p:custDataLst>
    <p:extLst>
      <p:ext uri="{BB962C8B-B14F-4D97-AF65-F5344CB8AC3E}">
        <p14:creationId xmlns:p14="http://schemas.microsoft.com/office/powerpoint/2010/main" val="1544837263"/>
      </p:ext>
    </p:extLst>
  </p:cSld>
  <p:clrMapOvr>
    <a:masterClrMapping/>
  </p:clrMapOvr>
  <mc:AlternateContent xmlns:mc="http://schemas.openxmlformats.org/markup-compatibility/2006" xmlns:p14="http://schemas.microsoft.com/office/powerpoint/2010/main">
    <mc:Choice Requires="p14">
      <p:transition spd="slow" p14:dur="2000" advTm="13614"/>
    </mc:Choice>
    <mc:Fallback xmlns="">
      <p:transition spd="slow" advTm="136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317"/>
            <a:ext cx="8229600" cy="1143000"/>
          </a:xfrm>
        </p:spPr>
        <p:txBody>
          <a:bodyPr>
            <a:normAutofit fontScale="90000"/>
          </a:bodyPr>
          <a:lstStyle/>
          <a:p>
            <a:r>
              <a:rPr lang="en-US" sz="3600" dirty="0"/>
              <a:t>USBJI BMUS 4</a:t>
            </a:r>
            <a:r>
              <a:rPr lang="en-US" sz="3600" baseline="30000" dirty="0"/>
              <a:t>th</a:t>
            </a:r>
            <a:r>
              <a:rPr lang="en-US" sz="3600" dirty="0"/>
              <a:t> Edition </a:t>
            </a:r>
            <a:br>
              <a:rPr lang="en-US" sz="3600" dirty="0"/>
            </a:br>
            <a:r>
              <a:rPr lang="en-US" sz="3600" dirty="0" err="1"/>
              <a:t>MedEd</a:t>
            </a:r>
            <a:r>
              <a:rPr lang="en-US" sz="3600" dirty="0"/>
              <a:t> Team</a:t>
            </a:r>
          </a:p>
        </p:txBody>
      </p:sp>
      <p:sp>
        <p:nvSpPr>
          <p:cNvPr id="5" name="Content Placeholder 4">
            <a:extLst>
              <a:ext uri="{FF2B5EF4-FFF2-40B4-BE49-F238E27FC236}">
                <a16:creationId xmlns:a16="http://schemas.microsoft.com/office/drawing/2014/main" id="{48CB2F30-6D75-3741-90CE-6ECCDD8089EE}"/>
              </a:ext>
            </a:extLst>
          </p:cNvPr>
          <p:cNvSpPr>
            <a:spLocks noGrp="1"/>
          </p:cNvSpPr>
          <p:nvPr>
            <p:ph idx="1"/>
          </p:nvPr>
        </p:nvSpPr>
        <p:spPr>
          <a:xfrm>
            <a:off x="457200" y="2362200"/>
            <a:ext cx="8229600" cy="3611563"/>
          </a:xfrm>
        </p:spPr>
        <p:txBody>
          <a:bodyPr>
            <a:normAutofit/>
          </a:bodyPr>
          <a:lstStyle/>
          <a:p>
            <a:pPr marL="0" indent="0">
              <a:lnSpc>
                <a:spcPct val="150000"/>
              </a:lnSpc>
              <a:buNone/>
            </a:pPr>
            <a:r>
              <a:rPr lang="en-US" sz="1800" b="1" dirty="0"/>
              <a:t>James E. Eubanks, MD, DC, MS </a:t>
            </a:r>
            <a:r>
              <a:rPr lang="en-US" sz="1800" dirty="0"/>
              <a:t>– University of Pittsburgh Medical Center (UPMC)</a:t>
            </a:r>
          </a:p>
          <a:p>
            <a:pPr marL="0" indent="0">
              <a:lnSpc>
                <a:spcPct val="150000"/>
              </a:lnSpc>
              <a:buNone/>
            </a:pPr>
            <a:r>
              <a:rPr lang="en-US" sz="1800" b="1" dirty="0" err="1"/>
              <a:t>Laurenie</a:t>
            </a:r>
            <a:r>
              <a:rPr lang="en-US" sz="1800" b="1" dirty="0"/>
              <a:t> </a:t>
            </a:r>
            <a:r>
              <a:rPr lang="en-US" sz="1800" b="1" dirty="0" err="1"/>
              <a:t>Louissaint</a:t>
            </a:r>
            <a:r>
              <a:rPr lang="en-US" sz="1800" b="1" dirty="0"/>
              <a:t>, MD, MSc </a:t>
            </a:r>
            <a:r>
              <a:rPr lang="en-US" sz="1800" dirty="0"/>
              <a:t>– Mount Sinai Health System </a:t>
            </a:r>
          </a:p>
          <a:p>
            <a:pPr marL="0" indent="0">
              <a:lnSpc>
                <a:spcPct val="150000"/>
              </a:lnSpc>
              <a:buNone/>
            </a:pPr>
            <a:r>
              <a:rPr lang="en-US" sz="1800" b="1" dirty="0"/>
              <a:t>Michael E. Farrell, MD, DC </a:t>
            </a:r>
            <a:r>
              <a:rPr lang="en-US" sz="1800" dirty="0"/>
              <a:t>– Medstar Georgetown University/NRH</a:t>
            </a:r>
          </a:p>
          <a:p>
            <a:pPr marL="0" indent="0">
              <a:lnSpc>
                <a:spcPct val="150000"/>
              </a:lnSpc>
              <a:buNone/>
            </a:pPr>
            <a:r>
              <a:rPr lang="en-US" sz="1800" b="1" dirty="0" err="1"/>
              <a:t>Kuntal</a:t>
            </a:r>
            <a:r>
              <a:rPr lang="en-US" sz="1800" b="1" dirty="0"/>
              <a:t> Chowdhary, MD </a:t>
            </a:r>
            <a:r>
              <a:rPr lang="en-US" sz="1800" dirty="0"/>
              <a:t>– University of Pittsburgh Medical Center (UPMC)</a:t>
            </a:r>
          </a:p>
          <a:p>
            <a:pPr marL="0" indent="0">
              <a:lnSpc>
                <a:spcPct val="150000"/>
              </a:lnSpc>
              <a:buNone/>
            </a:pPr>
            <a:r>
              <a:rPr lang="en-US" sz="1800" b="1" dirty="0"/>
              <a:t>Vinny </a:t>
            </a:r>
            <a:r>
              <a:rPr lang="en-US" sz="1800" b="1" dirty="0" err="1"/>
              <a:t>Francio</a:t>
            </a:r>
            <a:r>
              <a:rPr lang="en-US" sz="1800" b="1" dirty="0"/>
              <a:t>, MD, DC, MS </a:t>
            </a:r>
            <a:r>
              <a:rPr lang="en-US" sz="1800" dirty="0"/>
              <a:t>– University of Kansas Medical Center </a:t>
            </a:r>
          </a:p>
          <a:p>
            <a:pPr marL="0" indent="0">
              <a:lnSpc>
                <a:spcPct val="150000"/>
              </a:lnSpc>
              <a:buNone/>
            </a:pPr>
            <a:r>
              <a:rPr lang="en-US" sz="1800" b="1" dirty="0"/>
              <a:t>Sara </a:t>
            </a:r>
            <a:r>
              <a:rPr lang="en-US" sz="1800" b="1" dirty="0" err="1"/>
              <a:t>Dykowski</a:t>
            </a:r>
            <a:r>
              <a:rPr lang="en-US" sz="1800" b="1" dirty="0"/>
              <a:t>, MD </a:t>
            </a:r>
            <a:r>
              <a:rPr lang="en-US" sz="1800" dirty="0"/>
              <a:t>– University of Michigan Medical Center</a:t>
            </a:r>
          </a:p>
          <a:p>
            <a:pPr marL="0" indent="0">
              <a:lnSpc>
                <a:spcPct val="150000"/>
              </a:lnSpc>
              <a:buNone/>
            </a:pPr>
            <a:r>
              <a:rPr lang="en-US" sz="1800" b="1" dirty="0"/>
              <a:t>Adedeji </a:t>
            </a:r>
            <a:r>
              <a:rPr lang="en-US" sz="1800" b="1" dirty="0" err="1"/>
              <a:t>Olusanya</a:t>
            </a:r>
            <a:r>
              <a:rPr lang="en-US" sz="1800" b="1" dirty="0"/>
              <a:t>, DO, MPH </a:t>
            </a:r>
            <a:r>
              <a:rPr lang="en-US" sz="1800" dirty="0"/>
              <a:t>– UT Health San Antonio </a:t>
            </a:r>
          </a:p>
        </p:txBody>
      </p:sp>
    </p:spTree>
    <p:extLst>
      <p:ext uri="{BB962C8B-B14F-4D97-AF65-F5344CB8AC3E}">
        <p14:creationId xmlns:p14="http://schemas.microsoft.com/office/powerpoint/2010/main" val="2980022540"/>
      </p:ext>
    </p:extLst>
  </p:cSld>
  <p:clrMapOvr>
    <a:masterClrMapping/>
  </p:clrMapOvr>
  <mc:AlternateContent xmlns:mc="http://schemas.openxmlformats.org/markup-compatibility/2006" xmlns:p14="http://schemas.microsoft.com/office/powerpoint/2010/main">
    <mc:Choice Requires="p14">
      <p:transition spd="slow" p14:dur="2000" advTm="9160"/>
    </mc:Choice>
    <mc:Fallback xmlns="">
      <p:transition spd="slow" advTm="916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8" y="1333817"/>
            <a:ext cx="8534400" cy="2590800"/>
          </a:xfrm>
        </p:spPr>
        <p:txBody>
          <a:bodyPr>
            <a:noAutofit/>
          </a:bodyPr>
          <a:lstStyle/>
          <a:p>
            <a:pPr algn="l"/>
            <a:br>
              <a:rPr lang="en-US" sz="1800" dirty="0"/>
            </a:br>
            <a:endParaRPr lang="en-US" sz="1800" dirty="0"/>
          </a:p>
        </p:txBody>
      </p:sp>
      <p:pic>
        <p:nvPicPr>
          <p:cNvPr id="6" name="Picture 5">
            <a:extLst>
              <a:ext uri="{FF2B5EF4-FFF2-40B4-BE49-F238E27FC236}">
                <a16:creationId xmlns:a16="http://schemas.microsoft.com/office/drawing/2014/main" id="{F0D32521-4CBE-D04B-BC45-9B7F0F228938}"/>
              </a:ext>
            </a:extLst>
          </p:cNvPr>
          <p:cNvPicPr>
            <a:picLocks noChangeAspect="1"/>
          </p:cNvPicPr>
          <p:nvPr/>
        </p:nvPicPr>
        <p:blipFill>
          <a:blip r:embed="rId4"/>
          <a:stretch>
            <a:fillRect/>
          </a:stretch>
        </p:blipFill>
        <p:spPr>
          <a:xfrm>
            <a:off x="976524" y="1562527"/>
            <a:ext cx="7189871" cy="236209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a:extLst>
              <a:ext uri="{FF2B5EF4-FFF2-40B4-BE49-F238E27FC236}">
                <a16:creationId xmlns:a16="http://schemas.microsoft.com/office/drawing/2014/main" id="{18090F62-8A81-0142-9F36-B78F2D95EC99}"/>
              </a:ext>
            </a:extLst>
          </p:cNvPr>
          <p:cNvSpPr txBox="1"/>
          <p:nvPr/>
        </p:nvSpPr>
        <p:spPr>
          <a:xfrm>
            <a:off x="2057400" y="4372431"/>
            <a:ext cx="5257800" cy="584775"/>
          </a:xfrm>
          <a:prstGeom prst="rect">
            <a:avLst/>
          </a:prstGeom>
          <a:noFill/>
        </p:spPr>
        <p:txBody>
          <a:bodyPr wrap="square" rtlCol="0">
            <a:spAutoFit/>
          </a:bodyPr>
          <a:lstStyle/>
          <a:p>
            <a:r>
              <a:rPr lang="en-US" sz="3200" dirty="0">
                <a:hlinkClick r:id="rId5"/>
              </a:rPr>
              <a:t>www.boneandjointburden.org</a:t>
            </a:r>
            <a:endParaRPr lang="en-US" sz="3200" dirty="0"/>
          </a:p>
        </p:txBody>
      </p:sp>
    </p:spTree>
    <p:custDataLst>
      <p:tags r:id="rId1"/>
    </p:custDataLst>
    <p:extLst>
      <p:ext uri="{BB962C8B-B14F-4D97-AF65-F5344CB8AC3E}">
        <p14:creationId xmlns:p14="http://schemas.microsoft.com/office/powerpoint/2010/main" val="3749256872"/>
      </p:ext>
    </p:extLst>
  </p:cSld>
  <p:clrMapOvr>
    <a:masterClrMapping/>
  </p:clrMapOvr>
  <mc:AlternateContent xmlns:mc="http://schemas.openxmlformats.org/markup-compatibility/2006" xmlns:p14="http://schemas.microsoft.com/office/powerpoint/2010/main">
    <mc:Choice Requires="p14">
      <p:transition spd="slow" p14:dur="2000" advTm="10987"/>
    </mc:Choice>
    <mc:Fallback xmlns="">
      <p:transition spd="slow" advTm="109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900" decel="100000" fill="hold"/>
                                        <p:tgtEl>
                                          <p:spTgt spid="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8" y="1333817"/>
            <a:ext cx="8534400" cy="2590800"/>
          </a:xfrm>
        </p:spPr>
        <p:txBody>
          <a:bodyPr>
            <a:noAutofit/>
          </a:bodyPr>
          <a:lstStyle/>
          <a:p>
            <a:pPr algn="l"/>
            <a:r>
              <a:rPr lang="en-US" sz="1800" dirty="0"/>
              <a:t>The Burden of Musculoskeletal Diseases in the United States: Prevalence, Societal and Economic Costs (BMUS), 4th edition, is produced by the </a:t>
            </a:r>
            <a:r>
              <a:rPr lang="en-US" sz="1800" dirty="0">
                <a:hlinkClick r:id="rId4"/>
              </a:rPr>
              <a:t>United States Bone and Joint Initiative</a:t>
            </a:r>
            <a:r>
              <a:rPr lang="en-US" sz="1800" dirty="0"/>
              <a:t> (USBJI).</a:t>
            </a:r>
            <a:br>
              <a:rPr lang="en-US" sz="1800" dirty="0"/>
            </a:br>
            <a:endParaRPr lang="en-US" sz="1800" dirty="0"/>
          </a:p>
        </p:txBody>
      </p:sp>
      <p:pic>
        <p:nvPicPr>
          <p:cNvPr id="6" name="Picture 5">
            <a:extLst>
              <a:ext uri="{FF2B5EF4-FFF2-40B4-BE49-F238E27FC236}">
                <a16:creationId xmlns:a16="http://schemas.microsoft.com/office/drawing/2014/main" id="{F0D32521-4CBE-D04B-BC45-9B7F0F228938}"/>
              </a:ext>
            </a:extLst>
          </p:cNvPr>
          <p:cNvPicPr>
            <a:picLocks noChangeAspect="1"/>
          </p:cNvPicPr>
          <p:nvPr/>
        </p:nvPicPr>
        <p:blipFill>
          <a:blip r:embed="rId5"/>
          <a:stretch>
            <a:fillRect/>
          </a:stretch>
        </p:blipFill>
        <p:spPr>
          <a:xfrm>
            <a:off x="977061" y="3383339"/>
            <a:ext cx="7189871" cy="2362090"/>
          </a:xfrm>
          <a:prstGeom prst="rect">
            <a:avLst/>
          </a:prstGeom>
        </p:spPr>
      </p:pic>
      <p:sp>
        <p:nvSpPr>
          <p:cNvPr id="10" name="Title 1">
            <a:extLst>
              <a:ext uri="{FF2B5EF4-FFF2-40B4-BE49-F238E27FC236}">
                <a16:creationId xmlns:a16="http://schemas.microsoft.com/office/drawing/2014/main" id="{6257B9DD-4E23-A643-B311-8EE9F54CD152}"/>
              </a:ext>
            </a:extLst>
          </p:cNvPr>
          <p:cNvSpPr txBox="1">
            <a:spLocks/>
          </p:cNvSpPr>
          <p:nvPr/>
        </p:nvSpPr>
        <p:spPr>
          <a:xfrm>
            <a:off x="457200" y="76231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BMUS 4</a:t>
            </a:r>
            <a:r>
              <a:rPr lang="en-US" baseline="30000" dirty="0"/>
              <a:t>th</a:t>
            </a:r>
            <a:r>
              <a:rPr lang="en-US" dirty="0"/>
              <a:t> Edition</a:t>
            </a:r>
          </a:p>
        </p:txBody>
      </p:sp>
      <p:sp>
        <p:nvSpPr>
          <p:cNvPr id="3" name="TextBox 2">
            <a:extLst>
              <a:ext uri="{FF2B5EF4-FFF2-40B4-BE49-F238E27FC236}">
                <a16:creationId xmlns:a16="http://schemas.microsoft.com/office/drawing/2014/main" id="{18090F62-8A81-0142-9F36-B78F2D95EC99}"/>
              </a:ext>
            </a:extLst>
          </p:cNvPr>
          <p:cNvSpPr txBox="1"/>
          <p:nvPr/>
        </p:nvSpPr>
        <p:spPr>
          <a:xfrm>
            <a:off x="3030004" y="5745429"/>
            <a:ext cx="3083986" cy="369332"/>
          </a:xfrm>
          <a:prstGeom prst="rect">
            <a:avLst/>
          </a:prstGeom>
          <a:noFill/>
        </p:spPr>
        <p:txBody>
          <a:bodyPr wrap="none" rtlCol="0">
            <a:spAutoFit/>
          </a:bodyPr>
          <a:lstStyle/>
          <a:p>
            <a:r>
              <a:rPr lang="en-US" dirty="0">
                <a:hlinkClick r:id="rId6"/>
              </a:rPr>
              <a:t>www.boneandjointburden.org</a:t>
            </a:r>
            <a:endParaRPr lang="en-US" dirty="0"/>
          </a:p>
        </p:txBody>
      </p:sp>
    </p:spTree>
    <p:custDataLst>
      <p:tags r:id="rId1"/>
    </p:custDataLst>
    <p:extLst>
      <p:ext uri="{BB962C8B-B14F-4D97-AF65-F5344CB8AC3E}">
        <p14:creationId xmlns:p14="http://schemas.microsoft.com/office/powerpoint/2010/main" val="772388080"/>
      </p:ext>
    </p:extLst>
  </p:cSld>
  <p:clrMapOvr>
    <a:masterClrMapping/>
  </p:clrMapOvr>
  <mc:AlternateContent xmlns:mc="http://schemas.openxmlformats.org/markup-compatibility/2006" xmlns:p14="http://schemas.microsoft.com/office/powerpoint/2010/main">
    <mc:Choice Requires="p14">
      <p:transition spd="slow" p14:dur="2000" advTm="10987"/>
    </mc:Choice>
    <mc:Fallback xmlns="">
      <p:transition spd="slow" advTm="109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900" decel="100000" fill="hold"/>
                                        <p:tgtEl>
                                          <p:spTgt spid="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screenshot of a cell phone&#10;&#10;Description automatically generated">
            <a:extLst>
              <a:ext uri="{FF2B5EF4-FFF2-40B4-BE49-F238E27FC236}">
                <a16:creationId xmlns:a16="http://schemas.microsoft.com/office/drawing/2014/main" id="{71E5758C-6056-F549-99F3-742D499E45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5697" y="1319374"/>
            <a:ext cx="4083778" cy="2620760"/>
          </a:xfrm>
          <a:prstGeom prst="rect">
            <a:avLst/>
          </a:prstGeom>
        </p:spPr>
      </p:pic>
      <p:pic>
        <p:nvPicPr>
          <p:cNvPr id="14" name="Picture 13" descr="A picture containing knife&#10;&#10;Description automatically generated">
            <a:extLst>
              <a:ext uri="{FF2B5EF4-FFF2-40B4-BE49-F238E27FC236}">
                <a16:creationId xmlns:a16="http://schemas.microsoft.com/office/drawing/2014/main" id="{B1B5FF91-3F20-674B-907D-1AE7F456DA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785" y="4192417"/>
            <a:ext cx="3979912" cy="1284562"/>
          </a:xfrm>
          <a:prstGeom prst="rect">
            <a:avLst/>
          </a:prstGeom>
        </p:spPr>
      </p:pic>
      <p:pic>
        <p:nvPicPr>
          <p:cNvPr id="18" name="Picture 17" descr="A screenshot of a cell phone&#10;&#10;Description automatically generated">
            <a:extLst>
              <a:ext uri="{FF2B5EF4-FFF2-40B4-BE49-F238E27FC236}">
                <a16:creationId xmlns:a16="http://schemas.microsoft.com/office/drawing/2014/main" id="{E1A1781D-ADBF-B343-B1F6-D0343DAA1C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5785" y="1488026"/>
            <a:ext cx="3751312" cy="2815610"/>
          </a:xfrm>
          <a:prstGeom prst="rect">
            <a:avLst/>
          </a:prstGeom>
        </p:spPr>
      </p:pic>
      <p:pic>
        <p:nvPicPr>
          <p:cNvPr id="21" name="Picture 20" descr="A picture containing bird&#10;&#10;Description automatically generated">
            <a:extLst>
              <a:ext uri="{FF2B5EF4-FFF2-40B4-BE49-F238E27FC236}">
                <a16:creationId xmlns:a16="http://schemas.microsoft.com/office/drawing/2014/main" id="{AB85683E-4854-5942-8DC5-3E856C9A3C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4643" y="3852370"/>
            <a:ext cx="3750557" cy="1473130"/>
          </a:xfrm>
          <a:prstGeom prst="rect">
            <a:avLst/>
          </a:prstGeom>
        </p:spPr>
      </p:pic>
      <p:sp>
        <p:nvSpPr>
          <p:cNvPr id="22" name="Title 1">
            <a:extLst>
              <a:ext uri="{FF2B5EF4-FFF2-40B4-BE49-F238E27FC236}">
                <a16:creationId xmlns:a16="http://schemas.microsoft.com/office/drawing/2014/main" id="{00469C57-B5A9-EA41-B7CC-AAABC705B290}"/>
              </a:ext>
            </a:extLst>
          </p:cNvPr>
          <p:cNvSpPr>
            <a:spLocks noGrp="1"/>
          </p:cNvSpPr>
          <p:nvPr>
            <p:ph type="title"/>
          </p:nvPr>
        </p:nvSpPr>
        <p:spPr>
          <a:xfrm>
            <a:off x="457200" y="593462"/>
            <a:ext cx="8229600" cy="894564"/>
          </a:xfrm>
        </p:spPr>
        <p:txBody>
          <a:bodyPr>
            <a:normAutofit/>
          </a:bodyPr>
          <a:lstStyle/>
          <a:p>
            <a:r>
              <a:rPr lang="en-US" sz="4000" i="1" dirty="0"/>
              <a:t>Fast Facts</a:t>
            </a:r>
            <a:r>
              <a:rPr lang="en-US" sz="4000" dirty="0"/>
              <a:t>: Low Back and Neck Pain</a:t>
            </a:r>
          </a:p>
        </p:txBody>
      </p:sp>
      <p:pic>
        <p:nvPicPr>
          <p:cNvPr id="23" name="Picture 22" descr="A picture containing drawing&#10;&#10;Description automatically generated">
            <a:extLst>
              <a:ext uri="{FF2B5EF4-FFF2-40B4-BE49-F238E27FC236}">
                <a16:creationId xmlns:a16="http://schemas.microsoft.com/office/drawing/2014/main" id="{99D599A8-7F63-5E45-95D5-0BEF5389055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40323" y="5592965"/>
            <a:ext cx="6410748" cy="1176151"/>
          </a:xfrm>
          <a:prstGeom prst="rect">
            <a:avLst/>
          </a:prstGeom>
        </p:spPr>
      </p:pic>
    </p:spTree>
    <p:custDataLst>
      <p:tags r:id="rId1"/>
    </p:custDataLst>
    <p:extLst>
      <p:ext uri="{BB962C8B-B14F-4D97-AF65-F5344CB8AC3E}">
        <p14:creationId xmlns:p14="http://schemas.microsoft.com/office/powerpoint/2010/main" val="2891787067"/>
      </p:ext>
    </p:extLst>
  </p:cSld>
  <p:clrMapOvr>
    <a:masterClrMapping/>
  </p:clrMapOvr>
  <mc:AlternateContent xmlns:mc="http://schemas.openxmlformats.org/markup-compatibility/2006" xmlns:p14="http://schemas.microsoft.com/office/powerpoint/2010/main">
    <mc:Choice Requires="p14">
      <p:transition spd="slow" p14:dur="2000" advTm="91462"/>
    </mc:Choice>
    <mc:Fallback xmlns="">
      <p:transition spd="slow" advTm="914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nodeType="clickEffect">
                                  <p:stCondLst>
                                    <p:cond delay="0"/>
                                  </p:stCondLst>
                                  <p:childTnLst>
                                    <p:animEffect transition="out" filter="dissolv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p:tgtEl>
                                          <p:spTgt spid="18"/>
                                        </p:tgtEl>
                                        <p:attrNameLst>
                                          <p:attrName>ppt_y</p:attrName>
                                        </p:attrNameLst>
                                      </p:cBhvr>
                                      <p:tavLst>
                                        <p:tav tm="0">
                                          <p:val>
                                            <p:strVal val="#ppt_y+#ppt_h*1.125000"/>
                                          </p:val>
                                        </p:tav>
                                        <p:tav tm="100000">
                                          <p:val>
                                            <p:strVal val="#ppt_y"/>
                                          </p:val>
                                        </p:tav>
                                      </p:tavLst>
                                    </p:anim>
                                    <p:animEffect transition="in" filter="wipe(up)">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nodeType="clickEffect">
                                  <p:stCondLst>
                                    <p:cond delay="0"/>
                                  </p:stCondLst>
                                  <p:childTnLst>
                                    <p:animEffect transition="out" filter="dissolve">
                                      <p:cBhvr>
                                        <p:cTn id="23" dur="500"/>
                                        <p:tgtEl>
                                          <p:spTgt spid="18"/>
                                        </p:tgtEl>
                                      </p:cBhvr>
                                    </p:animEffect>
                                    <p:set>
                                      <p:cBhvr>
                                        <p:cTn id="24" dur="1" fill="hold">
                                          <p:stCondLst>
                                            <p:cond delay="499"/>
                                          </p:stCondLst>
                                        </p:cTn>
                                        <p:tgtEl>
                                          <p:spTgt spid="1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xit" presetSubtype="0" fill="hold" nodeType="clickEffect">
                                  <p:stCondLst>
                                    <p:cond delay="0"/>
                                  </p:stCondLst>
                                  <p:childTnLst>
                                    <p:animEffect transition="out" filter="dissolve">
                                      <p:cBhvr>
                                        <p:cTn id="34" dur="500"/>
                                        <p:tgtEl>
                                          <p:spTgt spid="21"/>
                                        </p:tgtEl>
                                      </p:cBhvr>
                                    </p:animEffect>
                                    <p:set>
                                      <p:cBhvr>
                                        <p:cTn id="35" dur="1" fill="hold">
                                          <p:stCondLst>
                                            <p:cond delay="499"/>
                                          </p:stCondLst>
                                        </p:cTn>
                                        <p:tgtEl>
                                          <p:spTgt spid="2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ppt_x"/>
                                          </p:val>
                                        </p:tav>
                                        <p:tav tm="100000">
                                          <p:val>
                                            <p:strVal val="#ppt_x"/>
                                          </p:val>
                                        </p:tav>
                                      </p:tavLst>
                                    </p:anim>
                                    <p:anim calcmode="lin" valueType="num">
                                      <p:cBhvr additive="base">
                                        <p:cTn id="4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5785D89-6684-3741-BAB0-082F33203ED0}"/>
              </a:ext>
            </a:extLst>
          </p:cNvPr>
          <p:cNvPicPr>
            <a:picLocks noChangeAspect="1"/>
          </p:cNvPicPr>
          <p:nvPr/>
        </p:nvPicPr>
        <p:blipFill>
          <a:blip r:embed="rId4"/>
          <a:stretch>
            <a:fillRect/>
          </a:stretch>
        </p:blipFill>
        <p:spPr>
          <a:xfrm>
            <a:off x="3962400" y="4023442"/>
            <a:ext cx="4411279" cy="2620760"/>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CA580EB5-2863-B648-9384-85696D7282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796" y="1828800"/>
            <a:ext cx="3380226" cy="3667694"/>
          </a:xfrm>
          <a:prstGeom prst="rect">
            <a:avLst/>
          </a:prstGeom>
        </p:spPr>
      </p:pic>
      <p:sp>
        <p:nvSpPr>
          <p:cNvPr id="9" name="Title 1">
            <a:extLst>
              <a:ext uri="{FF2B5EF4-FFF2-40B4-BE49-F238E27FC236}">
                <a16:creationId xmlns:a16="http://schemas.microsoft.com/office/drawing/2014/main" id="{74C11A2C-AA43-1C44-96CC-B5EE9BF10414}"/>
              </a:ext>
            </a:extLst>
          </p:cNvPr>
          <p:cNvSpPr>
            <a:spLocks noGrp="1"/>
          </p:cNvSpPr>
          <p:nvPr>
            <p:ph type="title"/>
          </p:nvPr>
        </p:nvSpPr>
        <p:spPr>
          <a:xfrm>
            <a:off x="457200" y="762317"/>
            <a:ext cx="8229600" cy="894564"/>
          </a:xfrm>
        </p:spPr>
        <p:txBody>
          <a:bodyPr>
            <a:normAutofit/>
          </a:bodyPr>
          <a:lstStyle/>
          <a:p>
            <a:r>
              <a:rPr lang="en-US" sz="4000" i="1" dirty="0"/>
              <a:t>Fast Facts</a:t>
            </a:r>
            <a:r>
              <a:rPr lang="en-US" sz="4000" dirty="0"/>
              <a:t>: Low Back and Neck Pain</a:t>
            </a:r>
          </a:p>
        </p:txBody>
      </p:sp>
      <p:pic>
        <p:nvPicPr>
          <p:cNvPr id="13" name="Picture 12" descr="A screenshot of a cell phone&#10;&#10;Description automatically generated">
            <a:extLst>
              <a:ext uri="{FF2B5EF4-FFF2-40B4-BE49-F238E27FC236}">
                <a16:creationId xmlns:a16="http://schemas.microsoft.com/office/drawing/2014/main" id="{A3B15062-EFA1-CD46-9AF2-F250745D90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03022" y="1524178"/>
            <a:ext cx="4083778" cy="2620760"/>
          </a:xfrm>
          <a:prstGeom prst="rect">
            <a:avLst/>
          </a:prstGeom>
        </p:spPr>
      </p:pic>
    </p:spTree>
    <p:custDataLst>
      <p:tags r:id="rId1"/>
    </p:custDataLst>
    <p:extLst>
      <p:ext uri="{BB962C8B-B14F-4D97-AF65-F5344CB8AC3E}">
        <p14:creationId xmlns:p14="http://schemas.microsoft.com/office/powerpoint/2010/main" val="1337526664"/>
      </p:ext>
    </p:extLst>
  </p:cSld>
  <p:clrMapOvr>
    <a:masterClrMapping/>
  </p:clrMapOvr>
  <mc:AlternateContent xmlns:mc="http://schemas.openxmlformats.org/markup-compatibility/2006" xmlns:p14="http://schemas.microsoft.com/office/powerpoint/2010/main">
    <mc:Choice Requires="p14">
      <p:transition spd="slow" p14:dur="2000" advTm="26123"/>
    </mc:Choice>
    <mc:Fallback xmlns="">
      <p:transition spd="slow" advTm="261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1658"/>
            <a:ext cx="8229600" cy="1143000"/>
          </a:xfrm>
        </p:spPr>
        <p:txBody>
          <a:bodyPr>
            <a:noAutofit/>
          </a:bodyPr>
          <a:lstStyle/>
          <a:p>
            <a:r>
              <a:rPr lang="en-US" sz="3600" dirty="0"/>
              <a:t>The Hidden Impact of Low Back Pain on Americans</a:t>
            </a:r>
          </a:p>
        </p:txBody>
      </p:sp>
      <p:sp>
        <p:nvSpPr>
          <p:cNvPr id="5" name="Content Placeholder 4">
            <a:extLst>
              <a:ext uri="{FF2B5EF4-FFF2-40B4-BE49-F238E27FC236}">
                <a16:creationId xmlns:a16="http://schemas.microsoft.com/office/drawing/2014/main" id="{48CB2F30-6D75-3741-90CE-6ECCDD8089EE}"/>
              </a:ext>
            </a:extLst>
          </p:cNvPr>
          <p:cNvSpPr>
            <a:spLocks noGrp="1"/>
          </p:cNvSpPr>
          <p:nvPr>
            <p:ph idx="1"/>
          </p:nvPr>
        </p:nvSpPr>
        <p:spPr>
          <a:xfrm>
            <a:off x="457200" y="2259430"/>
            <a:ext cx="4038600" cy="3763963"/>
          </a:xfrm>
        </p:spPr>
        <p:txBody>
          <a:bodyPr>
            <a:noAutofit/>
          </a:bodyPr>
          <a:lstStyle/>
          <a:p>
            <a:r>
              <a:rPr lang="en-US" sz="2000" dirty="0"/>
              <a:t>Every day, tens of thousands of Americans visit physician offices, emergency departments, and outpatient clinics seeking relief from low back pain (LBP). </a:t>
            </a:r>
          </a:p>
          <a:p>
            <a:pPr marL="0" indent="0">
              <a:buNone/>
            </a:pPr>
            <a:endParaRPr lang="en-US" sz="2000" dirty="0"/>
          </a:p>
          <a:p>
            <a:r>
              <a:rPr lang="en-US" sz="2000" dirty="0"/>
              <a:t>LBP is a common condition that is influenced by many factors. Important side effects include </a:t>
            </a:r>
            <a:r>
              <a:rPr lang="en-US" sz="2000" b="1" dirty="0">
                <a:solidFill>
                  <a:schemeClr val="accent6">
                    <a:lumMod val="75000"/>
                  </a:schemeClr>
                </a:solidFill>
              </a:rPr>
              <a:t>limited mobility</a:t>
            </a:r>
            <a:r>
              <a:rPr lang="en-US" sz="2000" dirty="0"/>
              <a:t>, </a:t>
            </a:r>
            <a:r>
              <a:rPr lang="en-US" sz="2000" b="1" dirty="0">
                <a:solidFill>
                  <a:srgbClr val="00B050"/>
                </a:solidFill>
              </a:rPr>
              <a:t>depression</a:t>
            </a:r>
            <a:r>
              <a:rPr lang="en-US" sz="2000" dirty="0"/>
              <a:t>, </a:t>
            </a:r>
            <a:r>
              <a:rPr lang="en-US" sz="2000" b="1" dirty="0">
                <a:solidFill>
                  <a:srgbClr val="FFC000"/>
                </a:solidFill>
              </a:rPr>
              <a:t>trouble sleeping</a:t>
            </a:r>
            <a:r>
              <a:rPr lang="en-US" sz="2000" dirty="0"/>
              <a:t>, and </a:t>
            </a:r>
            <a:r>
              <a:rPr lang="en-US" sz="2000" b="1" dirty="0">
                <a:solidFill>
                  <a:srgbClr val="0070C0"/>
                </a:solidFill>
              </a:rPr>
              <a:t>reliance on painkillers</a:t>
            </a:r>
            <a:r>
              <a:rPr lang="en-US" sz="2000" b="1" dirty="0"/>
              <a:t>.</a:t>
            </a:r>
            <a:r>
              <a:rPr lang="en-US" sz="2000" dirty="0"/>
              <a:t> </a:t>
            </a:r>
          </a:p>
        </p:txBody>
      </p:sp>
      <p:pic>
        <p:nvPicPr>
          <p:cNvPr id="8" name="Picture 7" descr="A close up of a logo&#10;&#10;Description automatically generated">
            <a:extLst>
              <a:ext uri="{FF2B5EF4-FFF2-40B4-BE49-F238E27FC236}">
                <a16:creationId xmlns:a16="http://schemas.microsoft.com/office/drawing/2014/main" id="{1196BD92-42BF-AF43-AE8F-1DC6B2F5A0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438400"/>
            <a:ext cx="3429100" cy="3377664"/>
          </a:xfrm>
          <a:prstGeom prst="rect">
            <a:avLst/>
          </a:prstGeom>
        </p:spPr>
      </p:pic>
    </p:spTree>
    <p:custDataLst>
      <p:tags r:id="rId1"/>
    </p:custDataLst>
    <p:extLst>
      <p:ext uri="{BB962C8B-B14F-4D97-AF65-F5344CB8AC3E}">
        <p14:creationId xmlns:p14="http://schemas.microsoft.com/office/powerpoint/2010/main" val="984921540"/>
      </p:ext>
    </p:extLst>
  </p:cSld>
  <p:clrMapOvr>
    <a:masterClrMapping/>
  </p:clrMapOvr>
  <mc:AlternateContent xmlns:mc="http://schemas.openxmlformats.org/markup-compatibility/2006" xmlns:p14="http://schemas.microsoft.com/office/powerpoint/2010/main">
    <mc:Choice Requires="p14">
      <p:transition spd="slow" p14:dur="2000" advTm="28188"/>
    </mc:Choice>
    <mc:Fallback xmlns="">
      <p:transition spd="slow" advTm="281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1658"/>
            <a:ext cx="8229600" cy="1143000"/>
          </a:xfrm>
        </p:spPr>
        <p:txBody>
          <a:bodyPr>
            <a:noAutofit/>
          </a:bodyPr>
          <a:lstStyle/>
          <a:p>
            <a:r>
              <a:rPr lang="en-US" sz="3600" dirty="0"/>
              <a:t>The Hidden Impact of Low Back Pain on Americans</a:t>
            </a:r>
          </a:p>
        </p:txBody>
      </p:sp>
      <p:sp>
        <p:nvSpPr>
          <p:cNvPr id="5" name="Content Placeholder 4">
            <a:extLst>
              <a:ext uri="{FF2B5EF4-FFF2-40B4-BE49-F238E27FC236}">
                <a16:creationId xmlns:a16="http://schemas.microsoft.com/office/drawing/2014/main" id="{48CB2F30-6D75-3741-90CE-6ECCDD8089EE}"/>
              </a:ext>
            </a:extLst>
          </p:cNvPr>
          <p:cNvSpPr>
            <a:spLocks noGrp="1"/>
          </p:cNvSpPr>
          <p:nvPr>
            <p:ph idx="1"/>
          </p:nvPr>
        </p:nvSpPr>
        <p:spPr>
          <a:xfrm>
            <a:off x="468630" y="2148928"/>
            <a:ext cx="4953000" cy="3763963"/>
          </a:xfrm>
        </p:spPr>
        <p:txBody>
          <a:bodyPr>
            <a:noAutofit/>
          </a:bodyPr>
          <a:lstStyle/>
          <a:p>
            <a:r>
              <a:rPr lang="en-US" sz="2000" dirty="0"/>
              <a:t>LBP is one of the most reported conditions in Americans over the age of 18. </a:t>
            </a:r>
          </a:p>
          <a:p>
            <a:r>
              <a:rPr lang="en-US" sz="2000" dirty="0"/>
              <a:t>It affects more than 1 in 4 adults of all races/ethnicities across every region of the country. </a:t>
            </a:r>
          </a:p>
          <a:p>
            <a:endParaRPr lang="en-US" sz="2000" dirty="0"/>
          </a:p>
          <a:p>
            <a:r>
              <a:rPr lang="en-US" sz="2000" dirty="0"/>
              <a:t>Most cases do not require interventional care or hospitalization, and often conservative methods like outpatient clinic visits, physical therapy, and medications are sufficient. When hospitalization is necessary, charges are higher, on average, than those of other hospital stays.</a:t>
            </a:r>
          </a:p>
        </p:txBody>
      </p:sp>
      <p:pic>
        <p:nvPicPr>
          <p:cNvPr id="9" name="Picture 8" descr="A close up of a logo&#10;&#10;Description automatically generated">
            <a:extLst>
              <a:ext uri="{FF2B5EF4-FFF2-40B4-BE49-F238E27FC236}">
                <a16:creationId xmlns:a16="http://schemas.microsoft.com/office/drawing/2014/main" id="{B6A01F04-6BD2-3447-81EA-28A7E7E022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8970" y="2311442"/>
            <a:ext cx="2946400" cy="3644900"/>
          </a:xfrm>
          <a:prstGeom prst="rect">
            <a:avLst/>
          </a:prstGeom>
        </p:spPr>
      </p:pic>
    </p:spTree>
    <p:custDataLst>
      <p:tags r:id="rId1"/>
    </p:custDataLst>
    <p:extLst>
      <p:ext uri="{BB962C8B-B14F-4D97-AF65-F5344CB8AC3E}">
        <p14:creationId xmlns:p14="http://schemas.microsoft.com/office/powerpoint/2010/main" val="1004919796"/>
      </p:ext>
    </p:extLst>
  </p:cSld>
  <p:clrMapOvr>
    <a:masterClrMapping/>
  </p:clrMapOvr>
  <mc:AlternateContent xmlns:mc="http://schemas.openxmlformats.org/markup-compatibility/2006" xmlns:p14="http://schemas.microsoft.com/office/powerpoint/2010/main">
    <mc:Choice Requires="p14">
      <p:transition spd="slow" p14:dur="2000" advTm="36252"/>
    </mc:Choice>
    <mc:Fallback xmlns="">
      <p:transition spd="slow" advTm="362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1658"/>
            <a:ext cx="8229600" cy="1143000"/>
          </a:xfrm>
        </p:spPr>
        <p:txBody>
          <a:bodyPr>
            <a:noAutofit/>
          </a:bodyPr>
          <a:lstStyle/>
          <a:p>
            <a:r>
              <a:rPr lang="en-US" sz="3600" dirty="0"/>
              <a:t>The Hidden Impact of Low Back Pain on Americans</a:t>
            </a:r>
          </a:p>
        </p:txBody>
      </p:sp>
      <p:pic>
        <p:nvPicPr>
          <p:cNvPr id="12" name="Picture 11" descr="A picture containing clock&#10;&#10;Description automatically generated">
            <a:extLst>
              <a:ext uri="{FF2B5EF4-FFF2-40B4-BE49-F238E27FC236}">
                <a16:creationId xmlns:a16="http://schemas.microsoft.com/office/drawing/2014/main" id="{FFFF5E4C-5494-2644-9224-251AF50A34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3616" y="2286000"/>
            <a:ext cx="5996765" cy="2648947"/>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04BA4B36-5AC8-7E44-BE57-F2BC1B1096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6631" y="5228380"/>
            <a:ext cx="7090738" cy="1455923"/>
          </a:xfrm>
          <a:prstGeom prst="rect">
            <a:avLst/>
          </a:prstGeom>
        </p:spPr>
      </p:pic>
    </p:spTree>
    <p:custDataLst>
      <p:tags r:id="rId1"/>
    </p:custDataLst>
    <p:extLst>
      <p:ext uri="{BB962C8B-B14F-4D97-AF65-F5344CB8AC3E}">
        <p14:creationId xmlns:p14="http://schemas.microsoft.com/office/powerpoint/2010/main" val="3212620067"/>
      </p:ext>
    </p:extLst>
  </p:cSld>
  <p:clrMapOvr>
    <a:masterClrMapping/>
  </p:clrMapOvr>
  <mc:AlternateContent xmlns:mc="http://schemas.openxmlformats.org/markup-compatibility/2006" xmlns:p14="http://schemas.microsoft.com/office/powerpoint/2010/main">
    <mc:Choice Requires="p14">
      <p:transition spd="slow" p14:dur="2000" advTm="58778"/>
    </mc:Choice>
    <mc:Fallback xmlns="">
      <p:transition spd="slow" advTm="587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1658"/>
            <a:ext cx="8229600" cy="1143000"/>
          </a:xfrm>
        </p:spPr>
        <p:txBody>
          <a:bodyPr>
            <a:noAutofit/>
          </a:bodyPr>
          <a:lstStyle/>
          <a:p>
            <a:r>
              <a:rPr lang="en-US" sz="3600" dirty="0"/>
              <a:t>The Hidden Impact of Low Back Pain on Americans</a:t>
            </a:r>
          </a:p>
        </p:txBody>
      </p:sp>
      <p:pic>
        <p:nvPicPr>
          <p:cNvPr id="7" name="Picture 6" descr="A screenshot of a cell phone&#10;&#10;Description automatically generated">
            <a:extLst>
              <a:ext uri="{FF2B5EF4-FFF2-40B4-BE49-F238E27FC236}">
                <a16:creationId xmlns:a16="http://schemas.microsoft.com/office/drawing/2014/main" id="{4EB3CA81-1C43-DA4B-814A-5C1DA86291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6655" y="2202010"/>
            <a:ext cx="5690690" cy="2836397"/>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04BA4B36-5AC8-7E44-BE57-F2BC1B1096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7760" y="5195760"/>
            <a:ext cx="7408480" cy="1521164"/>
          </a:xfrm>
          <a:prstGeom prst="rect">
            <a:avLst/>
          </a:prstGeom>
        </p:spPr>
      </p:pic>
    </p:spTree>
    <p:custDataLst>
      <p:tags r:id="rId1"/>
    </p:custDataLst>
    <p:extLst>
      <p:ext uri="{BB962C8B-B14F-4D97-AF65-F5344CB8AC3E}">
        <p14:creationId xmlns:p14="http://schemas.microsoft.com/office/powerpoint/2010/main" val="2336696006"/>
      </p:ext>
    </p:extLst>
  </p:cSld>
  <p:clrMapOvr>
    <a:masterClrMapping/>
  </p:clrMapOvr>
  <mc:AlternateContent xmlns:mc="http://schemas.openxmlformats.org/markup-compatibility/2006" xmlns:p14="http://schemas.microsoft.com/office/powerpoint/2010/main">
    <mc:Choice Requires="p14">
      <p:transition spd="slow" p14:dur="2000" advTm="58778"/>
    </mc:Choice>
    <mc:Fallback xmlns="">
      <p:transition spd="slow" advTm="587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nodeType="clickEffect">
                                  <p:stCondLst>
                                    <p:cond delay="0"/>
                                  </p:stCondLst>
                                  <p:childTnLst>
                                    <p:animEffect transition="out" filter="dissolv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4607"/>
            <a:ext cx="8229600" cy="1143000"/>
          </a:xfrm>
        </p:spPr>
        <p:txBody>
          <a:bodyPr>
            <a:noAutofit/>
          </a:bodyPr>
          <a:lstStyle/>
          <a:p>
            <a:r>
              <a:rPr lang="en-US" sz="3600" dirty="0"/>
              <a:t>Reducing the Burden through </a:t>
            </a:r>
            <a:br>
              <a:rPr lang="en-US" sz="3600" dirty="0"/>
            </a:br>
            <a:r>
              <a:rPr lang="en-US" sz="3600" dirty="0"/>
              <a:t>Research and Education</a:t>
            </a:r>
          </a:p>
        </p:txBody>
      </p:sp>
      <p:sp>
        <p:nvSpPr>
          <p:cNvPr id="6" name="Content Placeholder 4">
            <a:extLst>
              <a:ext uri="{FF2B5EF4-FFF2-40B4-BE49-F238E27FC236}">
                <a16:creationId xmlns:a16="http://schemas.microsoft.com/office/drawing/2014/main" id="{26493A6C-4E64-9043-8E9D-E9A3BC9AF2BF}"/>
              </a:ext>
            </a:extLst>
          </p:cNvPr>
          <p:cNvSpPr>
            <a:spLocks noGrp="1"/>
          </p:cNvSpPr>
          <p:nvPr>
            <p:ph idx="1"/>
          </p:nvPr>
        </p:nvSpPr>
        <p:spPr>
          <a:xfrm>
            <a:off x="457200" y="2667000"/>
            <a:ext cx="8229600" cy="4007342"/>
          </a:xfrm>
        </p:spPr>
        <p:txBody>
          <a:bodyPr>
            <a:noAutofit/>
          </a:bodyPr>
          <a:lstStyle/>
          <a:p>
            <a:r>
              <a:rPr lang="en-US" sz="1800" dirty="0"/>
              <a:t>Despite its prevalence and impact, LBP receives far less research funding than other condition. Increased funding is needed to better understand LBP, compare the effectiveness of treatment alternatives, develop new treatments, and evaluate prevention strategies. </a:t>
            </a:r>
          </a:p>
          <a:p>
            <a:endParaRPr lang="en-US" sz="1800" dirty="0"/>
          </a:p>
          <a:p>
            <a:r>
              <a:rPr lang="en-US" sz="1800" dirty="0"/>
              <a:t>Notably, research has already led to new knowledge that is not always implemented in clinical practice. </a:t>
            </a:r>
            <a:r>
              <a:rPr lang="en-US" sz="1800" b="1" dirty="0">
                <a:solidFill>
                  <a:schemeClr val="tx2"/>
                </a:solidFill>
              </a:rPr>
              <a:t>Some effective therapies for LBP have little or no cost, such as self-management strategies and exercise-based approaches. </a:t>
            </a:r>
          </a:p>
          <a:p>
            <a:endParaRPr lang="en-US" sz="1800" b="1" dirty="0">
              <a:solidFill>
                <a:schemeClr val="tx2"/>
              </a:solidFill>
            </a:endParaRPr>
          </a:p>
          <a:p>
            <a:r>
              <a:rPr lang="en-US" sz="1800" dirty="0"/>
              <a:t>Greater investments in education that address knowledge gaps such as these can help get patients back to work and performing their daily activities quicker and with less expense. </a:t>
            </a:r>
          </a:p>
        </p:txBody>
      </p:sp>
    </p:spTree>
    <p:custDataLst>
      <p:tags r:id="rId1"/>
    </p:custDataLst>
    <p:extLst>
      <p:ext uri="{BB962C8B-B14F-4D97-AF65-F5344CB8AC3E}">
        <p14:creationId xmlns:p14="http://schemas.microsoft.com/office/powerpoint/2010/main" val="2437150356"/>
      </p:ext>
    </p:extLst>
  </p:cSld>
  <p:clrMapOvr>
    <a:masterClrMapping/>
  </p:clrMapOvr>
  <mc:AlternateContent xmlns:mc="http://schemas.openxmlformats.org/markup-compatibility/2006" xmlns:p14="http://schemas.microsoft.com/office/powerpoint/2010/main">
    <mc:Choice Requires="p14">
      <p:transition spd="slow" p14:dur="2000" advTm="54207"/>
    </mc:Choice>
    <mc:Fallback xmlns="">
      <p:transition spd="slow" advTm="542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9|3"/>
</p:tagLst>
</file>

<file path=ppt/tags/tag10.xml><?xml version="1.0" encoding="utf-8"?>
<p:tagLst xmlns:a="http://schemas.openxmlformats.org/drawingml/2006/main" xmlns:r="http://schemas.openxmlformats.org/officeDocument/2006/relationships" xmlns:p="http://schemas.openxmlformats.org/presentationml/2006/main">
  <p:tag name="TIMING" val="|10.8"/>
</p:tagLst>
</file>

<file path=ppt/tags/tag11.xml><?xml version="1.0" encoding="utf-8"?>
<p:tagLst xmlns:a="http://schemas.openxmlformats.org/drawingml/2006/main" xmlns:r="http://schemas.openxmlformats.org/officeDocument/2006/relationships" xmlns:p="http://schemas.openxmlformats.org/presentationml/2006/main">
  <p:tag name="TIMING" val="|0.9|3"/>
</p:tagLst>
</file>

<file path=ppt/tags/tag2.xml><?xml version="1.0" encoding="utf-8"?>
<p:tagLst xmlns:a="http://schemas.openxmlformats.org/drawingml/2006/main" xmlns:r="http://schemas.openxmlformats.org/officeDocument/2006/relationships" xmlns:p="http://schemas.openxmlformats.org/presentationml/2006/main">
  <p:tag name="TIMING" val="|1.1|16.5|1.1|48.5|0.6|20.1|1"/>
</p:tagLst>
</file>

<file path=ppt/tags/tag3.xml><?xml version="1.0" encoding="utf-8"?>
<p:tagLst xmlns:a="http://schemas.openxmlformats.org/drawingml/2006/main" xmlns:r="http://schemas.openxmlformats.org/officeDocument/2006/relationships" xmlns:p="http://schemas.openxmlformats.org/presentationml/2006/main">
  <p:tag name="TIMING" val="|1.3|14|1.8"/>
</p:tagLst>
</file>

<file path=ppt/tags/tag4.xml><?xml version="1.0" encoding="utf-8"?>
<p:tagLst xmlns:a="http://schemas.openxmlformats.org/drawingml/2006/main" xmlns:r="http://schemas.openxmlformats.org/officeDocument/2006/relationships" xmlns:p="http://schemas.openxmlformats.org/presentationml/2006/main">
  <p:tag name="TIMING" val="|1.4|8.3|8.3"/>
</p:tagLst>
</file>

<file path=ppt/tags/tag5.xml><?xml version="1.0" encoding="utf-8"?>
<p:tagLst xmlns:a="http://schemas.openxmlformats.org/drawingml/2006/main" xmlns:r="http://schemas.openxmlformats.org/officeDocument/2006/relationships" xmlns:p="http://schemas.openxmlformats.org/presentationml/2006/main">
  <p:tag name="TIMING" val="|1.1|12.2|2.3"/>
</p:tagLst>
</file>

<file path=ppt/tags/tag6.xml><?xml version="1.0" encoding="utf-8"?>
<p:tagLst xmlns:a="http://schemas.openxmlformats.org/drawingml/2006/main" xmlns:r="http://schemas.openxmlformats.org/officeDocument/2006/relationships" xmlns:p="http://schemas.openxmlformats.org/presentationml/2006/main">
  <p:tag name="TIMING" val="|13.4|2|32.7|1.9"/>
</p:tagLst>
</file>

<file path=ppt/tags/tag7.xml><?xml version="1.0" encoding="utf-8"?>
<p:tagLst xmlns:a="http://schemas.openxmlformats.org/drawingml/2006/main" xmlns:r="http://schemas.openxmlformats.org/officeDocument/2006/relationships" xmlns:p="http://schemas.openxmlformats.org/presentationml/2006/main">
  <p:tag name="TIMING" val="|13.4|2|32.7|1.9"/>
</p:tagLst>
</file>

<file path=ppt/tags/tag8.xml><?xml version="1.0" encoding="utf-8"?>
<p:tagLst xmlns:a="http://schemas.openxmlformats.org/drawingml/2006/main" xmlns:r="http://schemas.openxmlformats.org/officeDocument/2006/relationships" xmlns:p="http://schemas.openxmlformats.org/presentationml/2006/main">
  <p:tag name="TIMING" val="|1.9|19.6|19.1"/>
</p:tagLst>
</file>

<file path=ppt/tags/tag9.xml><?xml version="1.0" encoding="utf-8"?>
<p:tagLst xmlns:a="http://schemas.openxmlformats.org/drawingml/2006/main" xmlns:r="http://schemas.openxmlformats.org/officeDocument/2006/relationships" xmlns:p="http://schemas.openxmlformats.org/presentationml/2006/main">
  <p:tag name="TIMING" val="|21.3|2.6|5.7|5.4|5.2|6.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3783</TotalTime>
  <Words>1430</Words>
  <Application>Microsoft Office PowerPoint</Application>
  <PresentationFormat>On-screen Show (4:3)</PresentationFormat>
  <Paragraphs>84</Paragraphs>
  <Slides>14</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Spine Disorders:  Low Back and Neck Pain</vt:lpstr>
      <vt:lpstr>The Burden of Musculoskeletal Diseases in the United States: Prevalence, Societal and Economic Costs (BMUS), 4th edition, is produced by the United States Bone and Joint Initiative (USBJI). </vt:lpstr>
      <vt:lpstr>Fast Facts: Low Back and Neck Pain</vt:lpstr>
      <vt:lpstr>Fast Facts: Low Back and Neck Pain</vt:lpstr>
      <vt:lpstr>The Hidden Impact of Low Back Pain on Americans</vt:lpstr>
      <vt:lpstr>The Hidden Impact of Low Back Pain on Americans</vt:lpstr>
      <vt:lpstr>The Hidden Impact of Low Back Pain on Americans</vt:lpstr>
      <vt:lpstr>The Hidden Impact of Low Back Pain on Americans</vt:lpstr>
      <vt:lpstr>Reducing the Burden through  Research and Education</vt:lpstr>
      <vt:lpstr>Selected References</vt:lpstr>
      <vt:lpstr>USBJI</vt:lpstr>
      <vt:lpstr>Low Back and Neck Pain Chapter Authors</vt:lpstr>
      <vt:lpstr>USBJI BMUS 4th Edition  MedEd Team</vt:lpstr>
      <vt:lpstr>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Toby King</dc:creator>
  <cp:lastModifiedBy>Maier, Shari</cp:lastModifiedBy>
  <cp:revision>29</cp:revision>
  <dcterms:created xsi:type="dcterms:W3CDTF">2011-06-09T17:42:45Z</dcterms:created>
  <dcterms:modified xsi:type="dcterms:W3CDTF">2020-07-15T17:26:45Z</dcterms:modified>
</cp:coreProperties>
</file>