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69" r:id="rId4"/>
    <p:sldId id="275" r:id="rId5"/>
    <p:sldId id="276" r:id="rId6"/>
    <p:sldId id="282" r:id="rId7"/>
    <p:sldId id="277" r:id="rId8"/>
    <p:sldId id="278" r:id="rId9"/>
    <p:sldId id="279" r:id="rId10"/>
    <p:sldId id="280" r:id="rId11"/>
    <p:sldId id="28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8"/>
    <p:restoredTop sz="77807" autoAdjust="0"/>
  </p:normalViewPr>
  <p:slideViewPr>
    <p:cSldViewPr>
      <p:cViewPr varScale="1">
        <p:scale>
          <a:sx n="85" d="100"/>
          <a:sy n="85" d="100"/>
        </p:scale>
        <p:origin x="1236"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E538A-1367-174F-BDEA-A0853E440F64}" type="datetimeFigureOut">
              <a:rPr lang="en-US" smtClean="0"/>
              <a:t>7/21/2020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0C2E-055A-2040-9578-D58F314669B9}" type="slidenum">
              <a:rPr lang="en-US" smtClean="0"/>
              <a:t>‹#›</a:t>
            </a:fld>
            <a:endParaRPr lang="en-US"/>
          </a:p>
        </p:txBody>
      </p:sp>
    </p:spTree>
    <p:extLst>
      <p:ext uri="{BB962C8B-B14F-4D97-AF65-F5344CB8AC3E}">
        <p14:creationId xmlns:p14="http://schemas.microsoft.com/office/powerpoint/2010/main" val="180127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1</a:t>
            </a:fld>
            <a:endParaRPr lang="en-US"/>
          </a:p>
        </p:txBody>
      </p:sp>
    </p:spTree>
    <p:extLst>
      <p:ext uri="{BB962C8B-B14F-4D97-AF65-F5344CB8AC3E}">
        <p14:creationId xmlns:p14="http://schemas.microsoft.com/office/powerpoint/2010/main" val="295236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10</a:t>
            </a:fld>
            <a:endParaRPr lang="en-US"/>
          </a:p>
        </p:txBody>
      </p:sp>
    </p:spTree>
    <p:extLst>
      <p:ext uri="{BB962C8B-B14F-4D97-AF65-F5344CB8AC3E}">
        <p14:creationId xmlns:p14="http://schemas.microsoft.com/office/powerpoint/2010/main" val="255389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11</a:t>
            </a:fld>
            <a:endParaRPr lang="en-US"/>
          </a:p>
        </p:txBody>
      </p:sp>
    </p:spTree>
    <p:extLst>
      <p:ext uri="{BB962C8B-B14F-4D97-AF65-F5344CB8AC3E}">
        <p14:creationId xmlns:p14="http://schemas.microsoft.com/office/powerpoint/2010/main" val="368699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2</a:t>
            </a:fld>
            <a:endParaRPr lang="en-US"/>
          </a:p>
        </p:txBody>
      </p:sp>
    </p:spTree>
    <p:extLst>
      <p:ext uri="{BB962C8B-B14F-4D97-AF65-F5344CB8AC3E}">
        <p14:creationId xmlns:p14="http://schemas.microsoft.com/office/powerpoint/2010/main" val="428690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3</a:t>
            </a:fld>
            <a:endParaRPr lang="en-US"/>
          </a:p>
        </p:txBody>
      </p:sp>
    </p:spTree>
    <p:extLst>
      <p:ext uri="{BB962C8B-B14F-4D97-AF65-F5344CB8AC3E}">
        <p14:creationId xmlns:p14="http://schemas.microsoft.com/office/powerpoint/2010/main" val="91367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r>
              <a:rPr lang="en-US" dirty="0"/>
              <a:t>DIRECT COSTS are the costs within the healthcare system, such as treatments provided in clinics and hospitals, including emergency departments, and the cost of prescription medications. </a:t>
            </a:r>
          </a:p>
          <a:p>
            <a:pPr marL="0" lvl="0" indent="0" rtl="0">
              <a:spcBef>
                <a:spcPts val="0"/>
              </a:spcBef>
              <a:spcAft>
                <a:spcPts val="0"/>
              </a:spcAft>
              <a:buNone/>
            </a:pPr>
            <a:endParaRPr lang="en-US" dirty="0"/>
          </a:p>
          <a:p>
            <a:pPr marL="0" lvl="0" indent="0" rtl="0">
              <a:spcBef>
                <a:spcPts val="0"/>
              </a:spcBef>
              <a:spcAft>
                <a:spcPts val="0"/>
              </a:spcAft>
              <a:buNone/>
            </a:pPr>
            <a:r>
              <a:rPr lang="en-US" dirty="0"/>
              <a:t>INDIRECT COSTS represent estimates of lost wages, since adults of working age (in the 18-64 age range) with musculoskeletal disorders miss work more and may earn less. Both types of costs have jumped significantly—so much so that they constitute a significant proportion of the US Gross Domestic Product (GDP). Between 1996 and 2014, the costs of musculoskeletal disorders represented increasing shares of GDP, from 3.44% of GDP in 1996 to 5.76% of GDP in 2014, exceeding defense spending for that year. In all of these categories—direct costs, indirect costs, and share of GDP—the economic impact of musculoskeletal disorders is increasing. </a:t>
            </a:r>
          </a:p>
        </p:txBody>
      </p:sp>
      <p:sp>
        <p:nvSpPr>
          <p:cNvPr id="4" name="Slide Number Placeholder 3"/>
          <p:cNvSpPr>
            <a:spLocks noGrp="1"/>
          </p:cNvSpPr>
          <p:nvPr>
            <p:ph type="sldNum" sz="quarter" idx="5"/>
          </p:nvPr>
        </p:nvSpPr>
        <p:spPr/>
        <p:txBody>
          <a:bodyPr/>
          <a:lstStyle/>
          <a:p>
            <a:fld id="{344E0C2E-055A-2040-9578-D58F314669B9}" type="slidenum">
              <a:rPr lang="en-US" smtClean="0"/>
              <a:t>4</a:t>
            </a:fld>
            <a:endParaRPr lang="en-US"/>
          </a:p>
        </p:txBody>
      </p:sp>
    </p:spTree>
    <p:extLst>
      <p:ext uri="{BB962C8B-B14F-4D97-AF65-F5344CB8AC3E}">
        <p14:creationId xmlns:p14="http://schemas.microsoft.com/office/powerpoint/2010/main" val="57125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5</a:t>
            </a:fld>
            <a:endParaRPr lang="en-US"/>
          </a:p>
        </p:txBody>
      </p:sp>
    </p:spTree>
    <p:extLst>
      <p:ext uri="{BB962C8B-B14F-4D97-AF65-F5344CB8AC3E}">
        <p14:creationId xmlns:p14="http://schemas.microsoft.com/office/powerpoint/2010/main" val="391943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r>
              <a:rPr lang="en-US" dirty="0"/>
              <a:t>Not surprisingly, as people age, conditions such as hearing and vision problems, cancer, and heart disease become more common. Still, across all adult age categories, musculoskeletal conditions are either the most commonly reported medical conditions (among those under 65) or second most commonly reported (among those 65 and older). </a:t>
            </a:r>
          </a:p>
        </p:txBody>
      </p:sp>
      <p:sp>
        <p:nvSpPr>
          <p:cNvPr id="4" name="Slide Number Placeholder 3"/>
          <p:cNvSpPr>
            <a:spLocks noGrp="1"/>
          </p:cNvSpPr>
          <p:nvPr>
            <p:ph type="sldNum" sz="quarter" idx="5"/>
          </p:nvPr>
        </p:nvSpPr>
        <p:spPr/>
        <p:txBody>
          <a:bodyPr/>
          <a:lstStyle/>
          <a:p>
            <a:fld id="{344E0C2E-055A-2040-9578-D58F314669B9}" type="slidenum">
              <a:rPr lang="en-US" smtClean="0"/>
              <a:t>6</a:t>
            </a:fld>
            <a:endParaRPr lang="en-US"/>
          </a:p>
        </p:txBody>
      </p:sp>
    </p:spTree>
    <p:extLst>
      <p:ext uri="{BB962C8B-B14F-4D97-AF65-F5344CB8AC3E}">
        <p14:creationId xmlns:p14="http://schemas.microsoft.com/office/powerpoint/2010/main" val="137999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7</a:t>
            </a:fld>
            <a:endParaRPr lang="en-US"/>
          </a:p>
        </p:txBody>
      </p:sp>
    </p:spTree>
    <p:extLst>
      <p:ext uri="{BB962C8B-B14F-4D97-AF65-F5344CB8AC3E}">
        <p14:creationId xmlns:p14="http://schemas.microsoft.com/office/powerpoint/2010/main" val="205568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r>
              <a:rPr lang="en-US" dirty="0"/>
              <a:t>ARTHRITIS: Promising areas for research include the following: </a:t>
            </a:r>
          </a:p>
          <a:p>
            <a:pPr marL="0" lvl="0" indent="0" rtl="0">
              <a:spcBef>
                <a:spcPts val="0"/>
              </a:spcBef>
              <a:spcAft>
                <a:spcPts val="0"/>
              </a:spcAft>
              <a:buNone/>
            </a:pPr>
            <a:endParaRPr lang="en-US" dirty="0"/>
          </a:p>
          <a:p>
            <a:pPr marL="0" lvl="0" indent="0" rtl="0">
              <a:spcBef>
                <a:spcPts val="0"/>
              </a:spcBef>
              <a:spcAft>
                <a:spcPts val="0"/>
              </a:spcAft>
              <a:buNone/>
            </a:pPr>
            <a:r>
              <a:rPr lang="en-US" dirty="0"/>
              <a:t>What is most effective for pre- and post-operative pain management (especially non-opiate forms)? </a:t>
            </a:r>
          </a:p>
          <a:p>
            <a:pPr marL="0" lvl="0" indent="0" rtl="0">
              <a:spcBef>
                <a:spcPts val="0"/>
              </a:spcBef>
              <a:spcAft>
                <a:spcPts val="0"/>
              </a:spcAft>
              <a:buNone/>
            </a:pPr>
            <a:endParaRPr lang="en-US" dirty="0"/>
          </a:p>
          <a:p>
            <a:pPr marL="0" lvl="0" indent="0" rtl="0">
              <a:spcBef>
                <a:spcPts val="0"/>
              </a:spcBef>
              <a:spcAft>
                <a:spcPts val="0"/>
              </a:spcAft>
              <a:buNone/>
            </a:pPr>
            <a:r>
              <a:rPr lang="en-US" dirty="0"/>
              <a:t>Are there more effective ways to engage patients in treatments that are proven to effectively decrease OA morbidity, such as exercise and weight loss? </a:t>
            </a:r>
          </a:p>
          <a:p>
            <a:pPr marL="0" lvl="0" indent="0" rtl="0">
              <a:spcBef>
                <a:spcPts val="0"/>
              </a:spcBef>
              <a:spcAft>
                <a:spcPts val="0"/>
              </a:spcAft>
              <a:buNone/>
            </a:pPr>
            <a:endParaRPr lang="en-US" dirty="0"/>
          </a:p>
          <a:p>
            <a:pPr marL="0" lvl="0" indent="0" rtl="0">
              <a:spcBef>
                <a:spcPts val="0"/>
              </a:spcBef>
              <a:spcAft>
                <a:spcPts val="0"/>
              </a:spcAft>
              <a:buNone/>
            </a:pPr>
            <a:r>
              <a:rPr lang="en-US" dirty="0"/>
              <a:t>What is the role of systemic inflammation in the development of arthritis? </a:t>
            </a:r>
          </a:p>
          <a:p>
            <a:pPr marL="0" lvl="0" indent="0" rtl="0">
              <a:spcBef>
                <a:spcPts val="0"/>
              </a:spcBef>
              <a:spcAft>
                <a:spcPts val="0"/>
              </a:spcAft>
              <a:buNone/>
            </a:pPr>
            <a:endParaRPr lang="en-US" dirty="0"/>
          </a:p>
          <a:p>
            <a:pPr marL="0" lvl="0" indent="0" rtl="0">
              <a:spcBef>
                <a:spcPts val="0"/>
              </a:spcBef>
              <a:spcAft>
                <a:spcPts val="0"/>
              </a:spcAft>
              <a:buNone/>
            </a:pPr>
            <a:r>
              <a:rPr lang="en-US" dirty="0"/>
              <a:t>How can co-morbidities that often accompany arthritis be addressed and linked (e.g., weight loss, physical activity, nutrition counseling, behavioral health)? </a:t>
            </a:r>
          </a:p>
          <a:p>
            <a:pPr marL="0" lvl="0" indent="0" rtl="0">
              <a:spcBef>
                <a:spcPts val="0"/>
              </a:spcBef>
              <a:spcAft>
                <a:spcPts val="0"/>
              </a:spcAft>
              <a:buNone/>
            </a:pPr>
            <a:endParaRPr lang="en-US" dirty="0"/>
          </a:p>
          <a:p>
            <a:pPr marL="0" lvl="0" indent="0" rtl="0">
              <a:spcBef>
                <a:spcPts val="0"/>
              </a:spcBef>
              <a:spcAft>
                <a:spcPts val="0"/>
              </a:spcAft>
              <a:buNone/>
            </a:pPr>
            <a:r>
              <a:rPr lang="en-US" dirty="0"/>
              <a:t>What </a:t>
            </a:r>
            <a:r>
              <a:rPr lang="en-US" dirty="0" err="1"/>
              <a:t>prehabilitation</a:t>
            </a:r>
            <a:r>
              <a:rPr lang="en-US" dirty="0"/>
              <a:t> lifestyle/exercise regimen is best, prior to a joint replacement?</a:t>
            </a:r>
          </a:p>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8</a:t>
            </a:fld>
            <a:endParaRPr lang="en-US"/>
          </a:p>
        </p:txBody>
      </p:sp>
    </p:spTree>
    <p:extLst>
      <p:ext uri="{BB962C8B-B14F-4D97-AF65-F5344CB8AC3E}">
        <p14:creationId xmlns:p14="http://schemas.microsoft.com/office/powerpoint/2010/main" val="316041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r>
              <a:rPr lang="en-US" dirty="0"/>
              <a:t>OSTEOPOROSIS</a:t>
            </a:r>
          </a:p>
          <a:p>
            <a:pPr marL="0" lvl="0" indent="0" rtl="0">
              <a:spcBef>
                <a:spcPts val="0"/>
              </a:spcBef>
              <a:spcAft>
                <a:spcPts val="0"/>
              </a:spcAft>
              <a:buNone/>
            </a:pPr>
            <a:r>
              <a:rPr lang="en-US" dirty="0"/>
              <a:t>One treatment care example is the Fracture Liaison Service (FLS) model for coordinated care among primary care, orthopaedic, emergency department providers, and other specialists, which tracks patients through a registry and allows for more consistent post-fracture assessments and follow-ups.</a:t>
            </a:r>
          </a:p>
          <a:p>
            <a:pPr marL="0" lvl="0" indent="0" rtl="0">
              <a:spcBef>
                <a:spcPts val="0"/>
              </a:spcBef>
              <a:spcAft>
                <a:spcPts val="0"/>
              </a:spcAft>
              <a:buNone/>
            </a:pPr>
            <a:endParaRPr lang="en-US" dirty="0"/>
          </a:p>
          <a:p>
            <a:pPr marL="0" lvl="0" indent="0" rtl="0">
              <a:spcBef>
                <a:spcPts val="0"/>
              </a:spcBef>
              <a:spcAft>
                <a:spcPts val="0"/>
              </a:spcAft>
              <a:buNone/>
            </a:pPr>
            <a:r>
              <a:rPr lang="en-US" dirty="0"/>
              <a:t>PEDS</a:t>
            </a:r>
          </a:p>
          <a:p>
            <a:pPr marL="0" lvl="0" indent="0" rtl="0">
              <a:spcBef>
                <a:spcPts val="0"/>
              </a:spcBef>
              <a:spcAft>
                <a:spcPts val="0"/>
              </a:spcAft>
              <a:buNone/>
            </a:pPr>
            <a:r>
              <a:rPr lang="en-US" dirty="0"/>
              <a:t>As pediatric patients transition through adolescence into adulthood, they are often lost to follow-up, making it difficult to understand adult manifestations of pediatric musculoskeletal conditions. Better long-term follow-up data on pediatric musculoskeletal conditions would address this knowledge gap.</a:t>
            </a:r>
          </a:p>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9</a:t>
            </a:fld>
            <a:endParaRPr lang="en-US"/>
          </a:p>
        </p:txBody>
      </p:sp>
    </p:spTree>
    <p:extLst>
      <p:ext uri="{BB962C8B-B14F-4D97-AF65-F5344CB8AC3E}">
        <p14:creationId xmlns:p14="http://schemas.microsoft.com/office/powerpoint/2010/main" val="131030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70BF21-B01F-4447-AA4C-0BEA68159F2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0BF21-B01F-4447-AA4C-0BEA68159F2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70BF21-B01F-4447-AA4C-0BEA68159F2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70BF21-B01F-4447-AA4C-0BEA68159F24}"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0BF21-B01F-4447-AA4C-0BEA68159F24}"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0BF21-B01F-4447-AA4C-0BEA68159F24}"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0BF21-B01F-4447-AA4C-0BEA68159F2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0BF21-B01F-4447-AA4C-0BEA68159F2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BF21-B01F-4447-AA4C-0BEA68159F24}" type="datetimeFigureOut">
              <a:rPr lang="en-US" smtClean="0"/>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ACD6E-9606-46B3-A890-7718693544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bjdonlin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boneandjointburden.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http://www.boneandjointburden.or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boneandjointburden.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boneandjointburden.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838203"/>
            <a:ext cx="8763000" cy="1915586"/>
          </a:xfrm>
        </p:spPr>
        <p:txBody>
          <a:bodyPr>
            <a:normAutofit fontScale="90000"/>
          </a:bodyPr>
          <a:lstStyle/>
          <a:p>
            <a:br>
              <a:rPr lang="en-US" sz="4200" b="1" i="1" dirty="0">
                <a:cs typeface="Arial" panose="020B0604020202020204" pitchFamily="34" charset="0"/>
              </a:rPr>
            </a:br>
            <a:r>
              <a:rPr lang="en-US" b="1" i="1" dirty="0">
                <a:solidFill>
                  <a:srgbClr val="0070C0"/>
                </a:solidFill>
                <a:cs typeface="Arial" panose="020B0604020202020204" pitchFamily="34" charset="0"/>
              </a:rPr>
              <a:t>MSK Matters: </a:t>
            </a:r>
            <a:br>
              <a:rPr lang="en-US" b="1" i="1" dirty="0">
                <a:solidFill>
                  <a:srgbClr val="0070C0"/>
                </a:solidFill>
                <a:cs typeface="Arial" panose="020B0604020202020204" pitchFamily="34" charset="0"/>
              </a:rPr>
            </a:br>
            <a:r>
              <a:rPr lang="en-US" b="1" i="1" dirty="0">
                <a:solidFill>
                  <a:srgbClr val="0070C0"/>
                </a:solidFill>
                <a:cs typeface="Arial" panose="020B0604020202020204" pitchFamily="34" charset="0"/>
              </a:rPr>
              <a:t>The Current State of Musculoskeletal Disorders in the United States </a:t>
            </a:r>
            <a:br>
              <a:rPr lang="en-US" dirty="0">
                <a:cs typeface="Arial" panose="020B0604020202020204" pitchFamily="34" charset="0"/>
              </a:rPr>
            </a:br>
            <a:endParaRPr lang="en-US" dirty="0">
              <a:cs typeface="Arial" panose="020B0604020202020204" pitchFamily="34" charset="0"/>
            </a:endParaRPr>
          </a:p>
        </p:txBody>
      </p:sp>
      <p:sp>
        <p:nvSpPr>
          <p:cNvPr id="3" name="Subtitle 2"/>
          <p:cNvSpPr>
            <a:spLocks noGrp="1"/>
          </p:cNvSpPr>
          <p:nvPr>
            <p:ph type="subTitle" idx="1"/>
          </p:nvPr>
        </p:nvSpPr>
        <p:spPr>
          <a:xfrm>
            <a:off x="685800" y="3048001"/>
            <a:ext cx="5791200" cy="3349654"/>
          </a:xfrm>
        </p:spPr>
        <p:txBody>
          <a:bodyPr>
            <a:normAutofit lnSpcReduction="10000"/>
          </a:bodyPr>
          <a:lstStyle/>
          <a:p>
            <a:pPr lvl="0" algn="l">
              <a:spcBef>
                <a:spcPts val="0"/>
              </a:spcBef>
            </a:pPr>
            <a:r>
              <a:rPr lang="en" sz="1700" b="1" dirty="0">
                <a:solidFill>
                  <a:schemeClr val="tx1"/>
                </a:solidFill>
              </a:rPr>
              <a:t>James E. Eubanks, Jr., MD, MS</a:t>
            </a:r>
          </a:p>
          <a:p>
            <a:pPr lvl="0" algn="l">
              <a:spcBef>
                <a:spcPts val="0"/>
              </a:spcBef>
            </a:pPr>
            <a:r>
              <a:rPr lang="en" sz="1700" dirty="0">
                <a:solidFill>
                  <a:schemeClr val="tx1"/>
                </a:solidFill>
              </a:rPr>
              <a:t>Resident Physician, Dept. of Physical Medicine and Rehabilitation</a:t>
            </a:r>
          </a:p>
          <a:p>
            <a:pPr lvl="0" algn="l">
              <a:spcBef>
                <a:spcPts val="0"/>
              </a:spcBef>
            </a:pPr>
            <a:r>
              <a:rPr lang="en" sz="1700" dirty="0">
                <a:solidFill>
                  <a:schemeClr val="tx1"/>
                </a:solidFill>
              </a:rPr>
              <a:t>University of Pittsburgh Medical Center (UPMC)</a:t>
            </a:r>
          </a:p>
          <a:p>
            <a:pPr lvl="0" algn="l">
              <a:spcBef>
                <a:spcPts val="0"/>
              </a:spcBef>
            </a:pPr>
            <a:endParaRPr lang="en" sz="1700" dirty="0">
              <a:solidFill>
                <a:schemeClr val="tx1"/>
              </a:solidFill>
            </a:endParaRPr>
          </a:p>
          <a:p>
            <a:pPr lvl="0" algn="l">
              <a:spcBef>
                <a:spcPts val="0"/>
              </a:spcBef>
            </a:pPr>
            <a:r>
              <a:rPr lang="en-US" sz="1700" b="1" dirty="0">
                <a:solidFill>
                  <a:schemeClr val="tx1"/>
                </a:solidFill>
              </a:rPr>
              <a:t>Michael E. Farrell, II, MD</a:t>
            </a:r>
          </a:p>
          <a:p>
            <a:pPr lvl="0" algn="l"/>
            <a:r>
              <a:rPr lang="en-US" sz="1700" dirty="0">
                <a:solidFill>
                  <a:schemeClr val="tx1"/>
                </a:solidFill>
              </a:rPr>
              <a:t>Resident Physician, </a:t>
            </a:r>
            <a:r>
              <a:rPr lang="en" sz="1700" dirty="0">
                <a:solidFill>
                  <a:schemeClr val="tx1"/>
                </a:solidFill>
              </a:rPr>
              <a:t>Dept. of Physical Medicine and Rehabilitation</a:t>
            </a:r>
          </a:p>
          <a:p>
            <a:pPr lvl="0" algn="l"/>
            <a:r>
              <a:rPr lang="en" sz="1700" dirty="0">
                <a:solidFill>
                  <a:schemeClr val="tx1"/>
                </a:solidFill>
              </a:rPr>
              <a:t>National Rehabilitation Hospital (NRH)</a:t>
            </a:r>
          </a:p>
          <a:p>
            <a:pPr lvl="0" algn="l"/>
            <a:endParaRPr lang="en-US" sz="1700" dirty="0">
              <a:solidFill>
                <a:schemeClr val="tx1"/>
              </a:solidFill>
            </a:endParaRPr>
          </a:p>
          <a:p>
            <a:pPr lvl="0" algn="l">
              <a:spcBef>
                <a:spcPts val="0"/>
              </a:spcBef>
            </a:pPr>
            <a:r>
              <a:rPr lang="en" sz="1700" b="1" dirty="0">
                <a:solidFill>
                  <a:schemeClr val="tx1"/>
                </a:solidFill>
              </a:rPr>
              <a:t>Brandon Barndt, OMS-IV</a:t>
            </a:r>
          </a:p>
          <a:p>
            <a:pPr lvl="0" algn="l">
              <a:spcBef>
                <a:spcPts val="0"/>
              </a:spcBef>
            </a:pPr>
            <a:r>
              <a:rPr lang="en" sz="1700" dirty="0">
                <a:solidFill>
                  <a:schemeClr val="tx1"/>
                </a:solidFill>
              </a:rPr>
              <a:t>Medical Student, Philadelphia College of Osteopathic Medicine</a:t>
            </a:r>
          </a:p>
          <a:p>
            <a:pPr lvl="0">
              <a:spcBef>
                <a:spcPts val="0"/>
              </a:spcBef>
            </a:pPr>
            <a:endParaRPr lang="en" sz="1800" dirty="0">
              <a:solidFill>
                <a:schemeClr val="tx2"/>
              </a:solidFill>
              <a:cs typeface="Arial" panose="020B0604020202020204" pitchFamily="34" charset="0"/>
            </a:endParaRPr>
          </a:p>
        </p:txBody>
      </p:sp>
      <p:pic>
        <p:nvPicPr>
          <p:cNvPr id="5" name="Google Shape;56;p13">
            <a:extLst>
              <a:ext uri="{FF2B5EF4-FFF2-40B4-BE49-F238E27FC236}">
                <a16:creationId xmlns:a16="http://schemas.microsoft.com/office/drawing/2014/main" id="{7266315D-F503-3043-B8E9-7A9724F94186}"/>
              </a:ext>
            </a:extLst>
          </p:cNvPr>
          <p:cNvPicPr preferRelativeResize="0"/>
          <p:nvPr/>
        </p:nvPicPr>
        <p:blipFill>
          <a:blip r:embed="rId3">
            <a:alphaModFix/>
          </a:blip>
          <a:stretch>
            <a:fillRect/>
          </a:stretch>
        </p:blipFill>
        <p:spPr>
          <a:xfrm>
            <a:off x="6899245" y="4273490"/>
            <a:ext cx="1449975" cy="597025"/>
          </a:xfrm>
          <a:prstGeom prst="rect">
            <a:avLst/>
          </a:prstGeom>
          <a:noFill/>
          <a:ln>
            <a:noFill/>
          </a:ln>
        </p:spPr>
      </p:pic>
      <p:sp>
        <p:nvSpPr>
          <p:cNvPr id="6" name="Rectangle 5">
            <a:extLst>
              <a:ext uri="{FF2B5EF4-FFF2-40B4-BE49-F238E27FC236}">
                <a16:creationId xmlns:a16="http://schemas.microsoft.com/office/drawing/2014/main" id="{E0641D19-8ED2-4005-AAFF-352CEB14D889}"/>
              </a:ext>
            </a:extLst>
          </p:cNvPr>
          <p:cNvSpPr/>
          <p:nvPr/>
        </p:nvSpPr>
        <p:spPr>
          <a:xfrm>
            <a:off x="6569666" y="5334000"/>
            <a:ext cx="2109131" cy="338554"/>
          </a:xfrm>
          <a:prstGeom prst="rect">
            <a:avLst/>
          </a:prstGeom>
        </p:spPr>
        <p:txBody>
          <a:bodyPr wrap="square">
            <a:spAutoFit/>
          </a:bodyPr>
          <a:lstStyle/>
          <a:p>
            <a:r>
              <a:rPr lang="en-US" sz="1600" dirty="0"/>
              <a:t>www.physiatrynow.org</a:t>
            </a:r>
          </a:p>
        </p:txBody>
      </p:sp>
      <p:pic>
        <p:nvPicPr>
          <p:cNvPr id="7" name="Google Shape;65;p14">
            <a:extLst>
              <a:ext uri="{FF2B5EF4-FFF2-40B4-BE49-F238E27FC236}">
                <a16:creationId xmlns:a16="http://schemas.microsoft.com/office/drawing/2014/main" id="{B0AFF18D-EAAB-403C-8A48-72F95FFF92F3}"/>
              </a:ext>
            </a:extLst>
          </p:cNvPr>
          <p:cNvPicPr preferRelativeResize="0"/>
          <p:nvPr/>
        </p:nvPicPr>
        <p:blipFill>
          <a:blip r:embed="rId4">
            <a:alphaModFix/>
          </a:blip>
          <a:stretch>
            <a:fillRect/>
          </a:stretch>
        </p:blipFill>
        <p:spPr>
          <a:xfrm>
            <a:off x="6662335" y="3082117"/>
            <a:ext cx="1923796" cy="9564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685800" y="1447800"/>
            <a:ext cx="8153400" cy="47244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342900" algn="l">
              <a:lnSpc>
                <a:spcPct val="115000"/>
              </a:lnSpc>
              <a:spcBef>
                <a:spcPts val="0"/>
              </a:spcBef>
              <a:buClr>
                <a:srgbClr val="595959"/>
              </a:buClr>
              <a:buSzPts val="1800"/>
              <a:buFont typeface="Arial"/>
              <a:buChar char="●"/>
            </a:pPr>
            <a:r>
              <a:rPr lang="en-US" sz="1800" kern="0" dirty="0">
                <a:solidFill>
                  <a:srgbClr val="000000"/>
                </a:solidFill>
                <a:cs typeface="Arial"/>
                <a:sym typeface="Arial"/>
              </a:rPr>
              <a:t>The United States Bone and Joint Initiative (USBJI) is a multi-disciplinary initiative focused on MSK conditions</a:t>
            </a:r>
          </a:p>
          <a:p>
            <a:pPr marL="457200" lvl="0" indent="-342900" algn="l">
              <a:lnSpc>
                <a:spcPct val="115000"/>
              </a:lnSpc>
              <a:spcBef>
                <a:spcPts val="1000"/>
              </a:spcBef>
              <a:buClr>
                <a:srgbClr val="595959"/>
              </a:buClr>
              <a:buSzPts val="1800"/>
              <a:buFont typeface="Arial"/>
              <a:buChar char="●"/>
            </a:pPr>
            <a:r>
              <a:rPr lang="en-US" sz="1800" kern="0" dirty="0">
                <a:solidFill>
                  <a:srgbClr val="000000"/>
                </a:solidFill>
                <a:cs typeface="Arial"/>
                <a:sym typeface="Arial"/>
              </a:rPr>
              <a:t>The USBJI is the US arm of the Global Alliance for Musculoskeletal Health </a:t>
            </a:r>
            <a:br>
              <a:rPr lang="en-US" sz="1800" kern="0" dirty="0">
                <a:solidFill>
                  <a:srgbClr val="000000"/>
                </a:solidFill>
                <a:cs typeface="Arial"/>
                <a:sym typeface="Arial"/>
              </a:rPr>
            </a:br>
            <a:r>
              <a:rPr lang="en-US" sz="1800" kern="0" dirty="0">
                <a:solidFill>
                  <a:srgbClr val="000000"/>
                </a:solidFill>
                <a:cs typeface="Arial"/>
                <a:sym typeface="Arial"/>
              </a:rPr>
              <a:t>(G-MUSC)—previously the Bone and Joint Decade—which is endorsed by 63 national governments and more than 750 patient advocacy and health professional organizations</a:t>
            </a:r>
          </a:p>
          <a:p>
            <a:pPr marL="457200" lvl="0" indent="-342900" algn="l">
              <a:lnSpc>
                <a:spcPct val="115000"/>
              </a:lnSpc>
              <a:spcBef>
                <a:spcPts val="1000"/>
              </a:spcBef>
              <a:buClr>
                <a:srgbClr val="595959"/>
              </a:buClr>
              <a:buSzPts val="1800"/>
              <a:buFont typeface="Arial"/>
              <a:buChar char="●"/>
            </a:pPr>
            <a:r>
              <a:rPr lang="en-US" sz="1800" u="sng" kern="0" dirty="0">
                <a:solidFill>
                  <a:srgbClr val="000000"/>
                </a:solidFill>
                <a:cs typeface="Arial"/>
                <a:sym typeface="Arial"/>
              </a:rPr>
              <a:t>Four primary values</a:t>
            </a:r>
          </a:p>
          <a:p>
            <a:pPr marL="914400" lvl="1" indent="-317500" algn="l">
              <a:lnSpc>
                <a:spcPct val="115000"/>
              </a:lnSpc>
              <a:spcBef>
                <a:spcPts val="1000"/>
              </a:spcBef>
              <a:buClr>
                <a:srgbClr val="595959"/>
              </a:buClr>
              <a:buSzPts val="1400"/>
              <a:buFont typeface="Arial"/>
              <a:buChar char="○"/>
            </a:pPr>
            <a:r>
              <a:rPr lang="en-US" sz="1600" kern="0" dirty="0">
                <a:solidFill>
                  <a:srgbClr val="000000"/>
                </a:solidFill>
                <a:cs typeface="Arial"/>
                <a:sym typeface="Arial"/>
              </a:rPr>
              <a:t>Raising awareness and educating the world on the growing impact of MSK pathology</a:t>
            </a:r>
          </a:p>
          <a:p>
            <a:pPr marL="914400" lvl="1" indent="-317500" algn="l">
              <a:lnSpc>
                <a:spcPct val="115000"/>
              </a:lnSpc>
              <a:spcBef>
                <a:spcPts val="1000"/>
              </a:spcBef>
              <a:buClr>
                <a:srgbClr val="595959"/>
              </a:buClr>
              <a:buSzPts val="1400"/>
              <a:buFont typeface="Arial"/>
              <a:buChar char="○"/>
            </a:pPr>
            <a:r>
              <a:rPr lang="en-US" sz="1600" kern="0" dirty="0">
                <a:solidFill>
                  <a:srgbClr val="000000"/>
                </a:solidFill>
                <a:cs typeface="Arial"/>
                <a:sym typeface="Arial"/>
              </a:rPr>
              <a:t>Empowering patients to participate in the decision-making process of their care and treatment</a:t>
            </a:r>
          </a:p>
          <a:p>
            <a:pPr marL="914400" lvl="1" indent="-317500" algn="l">
              <a:lnSpc>
                <a:spcPct val="115000"/>
              </a:lnSpc>
              <a:spcBef>
                <a:spcPts val="1000"/>
              </a:spcBef>
              <a:buClr>
                <a:srgbClr val="595959"/>
              </a:buClr>
              <a:buSzPts val="1400"/>
              <a:buFont typeface="Arial"/>
              <a:buChar char="○"/>
            </a:pPr>
            <a:r>
              <a:rPr lang="en-US" sz="1600" kern="0" dirty="0">
                <a:solidFill>
                  <a:srgbClr val="000000"/>
                </a:solidFill>
                <a:cs typeface="Arial"/>
                <a:sym typeface="Arial"/>
              </a:rPr>
              <a:t>Increasing global funding for prevention activities and treatment research</a:t>
            </a:r>
          </a:p>
          <a:p>
            <a:pPr marL="914400" lvl="1" indent="-317500" algn="l">
              <a:lnSpc>
                <a:spcPct val="115000"/>
              </a:lnSpc>
              <a:spcBef>
                <a:spcPts val="1000"/>
              </a:spcBef>
              <a:buClr>
                <a:srgbClr val="595959"/>
              </a:buClr>
              <a:buSzPts val="1400"/>
              <a:buFont typeface="Arial"/>
              <a:buChar char="○"/>
            </a:pPr>
            <a:r>
              <a:rPr lang="en-US" sz="1600" kern="0" dirty="0">
                <a:solidFill>
                  <a:srgbClr val="000000"/>
                </a:solidFill>
                <a:cs typeface="Arial"/>
                <a:sym typeface="Arial"/>
              </a:rPr>
              <a:t>Seek and promote cost-effective prevention and treatment of MSK injuries and disorders</a:t>
            </a:r>
          </a:p>
          <a:p>
            <a:pPr algn="l">
              <a:spcBef>
                <a:spcPts val="1000"/>
              </a:spcBef>
              <a:spcAft>
                <a:spcPts val="1600"/>
              </a:spcAft>
            </a:pPr>
            <a:endParaRPr lang="en-US" dirty="0"/>
          </a:p>
        </p:txBody>
      </p:sp>
      <p:sp>
        <p:nvSpPr>
          <p:cNvPr id="7" name="Shape 70">
            <a:extLst>
              <a:ext uri="{FF2B5EF4-FFF2-40B4-BE49-F238E27FC236}">
                <a16:creationId xmlns:a16="http://schemas.microsoft.com/office/drawing/2014/main" id="{74A86BE3-14EF-4727-8B2D-FA51723A1379}"/>
              </a:ext>
            </a:extLst>
          </p:cNvPr>
          <p:cNvSpPr txBox="1"/>
          <p:nvPr/>
        </p:nvSpPr>
        <p:spPr>
          <a:xfrm>
            <a:off x="838200" y="6095684"/>
            <a:ext cx="2971800" cy="68611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i="1" dirty="0"/>
              <a:t>Sources: </a:t>
            </a:r>
            <a:endParaRPr sz="900" dirty="0"/>
          </a:p>
          <a:p>
            <a:pPr marL="457200" indent="-285750">
              <a:buSzPts val="900"/>
              <a:buFont typeface="Arial"/>
              <a:buAutoNum type="arabicPeriod"/>
            </a:pPr>
            <a:r>
              <a:rPr lang="en-US" sz="900" u="sng" dirty="0">
                <a:solidFill>
                  <a:schemeClr val="hlink"/>
                </a:solidFill>
                <a:hlinkClick r:id="rId3"/>
              </a:rPr>
              <a:t>http://www.usbji.org/</a:t>
            </a:r>
            <a:r>
              <a:rPr lang="en-US" sz="900" dirty="0"/>
              <a:t> </a:t>
            </a:r>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762315"/>
            <a:ext cx="8229600" cy="9140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7BB"/>
                </a:solidFill>
              </a:rPr>
              <a:t>USBJI</a:t>
            </a:r>
            <a:endParaRPr lang="en-US" i="1" dirty="0"/>
          </a:p>
        </p:txBody>
      </p:sp>
    </p:spTree>
    <p:extLst>
      <p:ext uri="{BB962C8B-B14F-4D97-AF65-F5344CB8AC3E}">
        <p14:creationId xmlns:p14="http://schemas.microsoft.com/office/powerpoint/2010/main" val="2951895310"/>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838200" y="2133600"/>
            <a:ext cx="7467600" cy="363691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342900" algn="l">
              <a:spcBef>
                <a:spcPts val="0"/>
              </a:spcBef>
              <a:buSzPts val="1800"/>
              <a:buChar char="●"/>
            </a:pPr>
            <a:r>
              <a:rPr lang="en-US" sz="1800" dirty="0">
                <a:solidFill>
                  <a:schemeClr val="tx1"/>
                </a:solidFill>
              </a:rPr>
              <a:t>Global Alliance for MSK Health - </a:t>
            </a:r>
            <a:r>
              <a:rPr lang="en-US" sz="1800" u="sng" dirty="0">
                <a:solidFill>
                  <a:srgbClr val="00B0F0"/>
                </a:solidFill>
                <a:hlinkClick r:id="rId3">
                  <a:extLst>
                    <a:ext uri="{A12FA001-AC4F-418D-AE19-62706E023703}">
                      <ahyp:hlinkClr xmlns:ahyp="http://schemas.microsoft.com/office/drawing/2018/hyperlinkcolor" val="tx"/>
                    </a:ext>
                  </a:extLst>
                </a:hlinkClick>
              </a:rPr>
              <a:t>http://bjdonline.org/</a:t>
            </a:r>
            <a:r>
              <a:rPr lang="en-US" sz="1800" u="sng" dirty="0">
                <a:solidFill>
                  <a:srgbClr val="00B0F0"/>
                </a:solidFill>
              </a:rPr>
              <a:t> </a:t>
            </a:r>
            <a:endParaRPr lang="en-US" sz="1800" dirty="0">
              <a:solidFill>
                <a:srgbClr val="00B0F0"/>
              </a:solidFill>
            </a:endParaRPr>
          </a:p>
          <a:p>
            <a:pPr marL="457200" lvl="0" indent="-342900" algn="l">
              <a:spcBef>
                <a:spcPts val="1600"/>
              </a:spcBef>
              <a:buSzPts val="1800"/>
              <a:buChar char="●"/>
            </a:pPr>
            <a:r>
              <a:rPr lang="en-US" sz="1800" dirty="0">
                <a:solidFill>
                  <a:schemeClr val="tx1"/>
                </a:solidFill>
              </a:rPr>
              <a:t>The Burden of Musculoskeletal Diseases in the United States: </a:t>
            </a:r>
            <a:r>
              <a:rPr lang="en-US" sz="1800" u="sng" dirty="0">
                <a:solidFill>
                  <a:srgbClr val="00B0F0"/>
                </a:solidFill>
                <a:hlinkClick r:id="rId4">
                  <a:extLst>
                    <a:ext uri="{A12FA001-AC4F-418D-AE19-62706E023703}">
                      <ahyp:hlinkClr xmlns:ahyp="http://schemas.microsoft.com/office/drawing/2018/hyperlinkcolor" val="tx"/>
                    </a:ext>
                  </a:extLst>
                </a:hlinkClick>
              </a:rPr>
              <a:t>http://www.boneandjointburden.org/</a:t>
            </a:r>
            <a:r>
              <a:rPr lang="en-US" sz="1800" dirty="0">
                <a:solidFill>
                  <a:srgbClr val="00B0F0"/>
                </a:solidFill>
              </a:rPr>
              <a:t> </a:t>
            </a:r>
          </a:p>
          <a:p>
            <a:pPr marL="457200" lvl="0" indent="-342900" algn="l">
              <a:spcBef>
                <a:spcPts val="1600"/>
              </a:spcBef>
              <a:spcAft>
                <a:spcPts val="0"/>
              </a:spcAft>
              <a:buSzPts val="1800"/>
              <a:buChar char="●"/>
            </a:pPr>
            <a:r>
              <a:rPr lang="en-US" sz="1800" dirty="0">
                <a:solidFill>
                  <a:schemeClr val="tx1"/>
                </a:solidFill>
              </a:rPr>
              <a:t>United States Bone and Joint Initiative (USBJI): </a:t>
            </a:r>
            <a:r>
              <a:rPr lang="en-US" sz="1800" u="sng" dirty="0">
                <a:solidFill>
                  <a:srgbClr val="00B0F0"/>
                </a:solidFill>
              </a:rPr>
              <a:t>https://www.usbji.org/</a:t>
            </a:r>
            <a:r>
              <a:rPr lang="en-US" sz="1800" dirty="0">
                <a:solidFill>
                  <a:srgbClr val="00B0F0"/>
                </a:solidFill>
              </a:rPr>
              <a:t> </a:t>
            </a:r>
          </a:p>
          <a:p>
            <a:pPr algn="l">
              <a:spcBef>
                <a:spcPts val="1000"/>
              </a:spcBef>
              <a:spcAft>
                <a:spcPts val="1600"/>
              </a:spcAft>
            </a:pPr>
            <a:endParaRPr lang="en-US" dirty="0"/>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762315"/>
            <a:ext cx="8229600" cy="12765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a:solidFill>
                  <a:srgbClr val="0077BB"/>
                </a:solidFill>
              </a:rPr>
              <a:t>Further Learning</a:t>
            </a:r>
            <a:endParaRPr lang="en-US" i="1" dirty="0"/>
          </a:p>
        </p:txBody>
      </p:sp>
      <p:pic>
        <p:nvPicPr>
          <p:cNvPr id="6" name="Google Shape;65;p14">
            <a:extLst>
              <a:ext uri="{FF2B5EF4-FFF2-40B4-BE49-F238E27FC236}">
                <a16:creationId xmlns:a16="http://schemas.microsoft.com/office/drawing/2014/main" id="{394FBDDF-F54F-C84B-8369-5E1EFF219624}"/>
              </a:ext>
            </a:extLst>
          </p:cNvPr>
          <p:cNvPicPr preferRelativeResize="0"/>
          <p:nvPr/>
        </p:nvPicPr>
        <p:blipFill>
          <a:blip r:embed="rId5">
            <a:alphaModFix/>
          </a:blip>
          <a:stretch>
            <a:fillRect/>
          </a:stretch>
        </p:blipFill>
        <p:spPr>
          <a:xfrm>
            <a:off x="6248400" y="5173494"/>
            <a:ext cx="1923796" cy="956483"/>
          </a:xfrm>
          <a:prstGeom prst="rect">
            <a:avLst/>
          </a:prstGeom>
          <a:noFill/>
          <a:ln>
            <a:noFill/>
          </a:ln>
        </p:spPr>
      </p:pic>
      <p:pic>
        <p:nvPicPr>
          <p:cNvPr id="7" name="Google Shape;56;p13">
            <a:extLst>
              <a:ext uri="{FF2B5EF4-FFF2-40B4-BE49-F238E27FC236}">
                <a16:creationId xmlns:a16="http://schemas.microsoft.com/office/drawing/2014/main" id="{1E2069BF-62FE-E149-B41A-E2018DF813E2}"/>
              </a:ext>
            </a:extLst>
          </p:cNvPr>
          <p:cNvPicPr preferRelativeResize="0"/>
          <p:nvPr/>
        </p:nvPicPr>
        <p:blipFill>
          <a:blip r:embed="rId6">
            <a:alphaModFix/>
          </a:blip>
          <a:stretch>
            <a:fillRect/>
          </a:stretch>
        </p:blipFill>
        <p:spPr>
          <a:xfrm>
            <a:off x="1312022" y="5173494"/>
            <a:ext cx="1449975" cy="597025"/>
          </a:xfrm>
          <a:prstGeom prst="rect">
            <a:avLst/>
          </a:prstGeom>
          <a:noFill/>
          <a:ln>
            <a:noFill/>
          </a:ln>
        </p:spPr>
      </p:pic>
      <p:sp>
        <p:nvSpPr>
          <p:cNvPr id="2" name="Rectangle 1">
            <a:extLst>
              <a:ext uri="{FF2B5EF4-FFF2-40B4-BE49-F238E27FC236}">
                <a16:creationId xmlns:a16="http://schemas.microsoft.com/office/drawing/2014/main" id="{82987840-78FF-4EEE-83DD-3623C94F9445}"/>
              </a:ext>
            </a:extLst>
          </p:cNvPr>
          <p:cNvSpPr/>
          <p:nvPr/>
        </p:nvSpPr>
        <p:spPr>
          <a:xfrm>
            <a:off x="1219200" y="5788223"/>
            <a:ext cx="2448359" cy="307777"/>
          </a:xfrm>
          <a:prstGeom prst="rect">
            <a:avLst/>
          </a:prstGeom>
        </p:spPr>
        <p:txBody>
          <a:bodyPr wrap="square">
            <a:spAutoFit/>
          </a:bodyPr>
          <a:lstStyle/>
          <a:p>
            <a:r>
              <a:rPr lang="en-US" sz="1400" dirty="0"/>
              <a:t>www.physiatrynow.org</a:t>
            </a:r>
          </a:p>
        </p:txBody>
      </p:sp>
    </p:spTree>
    <p:extLst>
      <p:ext uri="{BB962C8B-B14F-4D97-AF65-F5344CB8AC3E}">
        <p14:creationId xmlns:p14="http://schemas.microsoft.com/office/powerpoint/2010/main" val="3867644614"/>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57B9DD-4E23-A643-B311-8EE9F54CD152}"/>
              </a:ext>
            </a:extLst>
          </p:cNvPr>
          <p:cNvSpPr txBox="1">
            <a:spLocks/>
          </p:cNvSpPr>
          <p:nvPr/>
        </p:nvSpPr>
        <p:spPr>
          <a:xfrm>
            <a:off x="457200" y="762317"/>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 dirty="0">
                <a:solidFill>
                  <a:srgbClr val="0077BB"/>
                </a:solidFill>
              </a:rPr>
              <a:t>The Burden of Musculoskeletal Diseases in the United States</a:t>
            </a:r>
            <a:endParaRPr lang="en-US" dirty="0"/>
          </a:p>
        </p:txBody>
      </p:sp>
      <p:pic>
        <p:nvPicPr>
          <p:cNvPr id="8" name="Picture 7">
            <a:extLst>
              <a:ext uri="{FF2B5EF4-FFF2-40B4-BE49-F238E27FC236}">
                <a16:creationId xmlns:a16="http://schemas.microsoft.com/office/drawing/2014/main" id="{5AC9B230-3BF2-48D8-9B31-FB63B263BF44}"/>
              </a:ext>
            </a:extLst>
          </p:cNvPr>
          <p:cNvPicPr>
            <a:picLocks noChangeAspect="1"/>
          </p:cNvPicPr>
          <p:nvPr/>
        </p:nvPicPr>
        <p:blipFill>
          <a:blip r:embed="rId4"/>
          <a:stretch>
            <a:fillRect/>
          </a:stretch>
        </p:blipFill>
        <p:spPr>
          <a:xfrm>
            <a:off x="311700" y="2361884"/>
            <a:ext cx="3352800" cy="2590800"/>
          </a:xfrm>
          <a:prstGeom prst="rect">
            <a:avLst/>
          </a:prstGeom>
        </p:spPr>
      </p:pic>
      <p:sp>
        <p:nvSpPr>
          <p:cNvPr id="5" name="Rectangle 4">
            <a:extLst>
              <a:ext uri="{FF2B5EF4-FFF2-40B4-BE49-F238E27FC236}">
                <a16:creationId xmlns:a16="http://schemas.microsoft.com/office/drawing/2014/main" id="{2D88540E-E30F-4E70-942C-ABFB87CAD392}"/>
              </a:ext>
            </a:extLst>
          </p:cNvPr>
          <p:cNvSpPr/>
          <p:nvPr/>
        </p:nvSpPr>
        <p:spPr>
          <a:xfrm>
            <a:off x="609600" y="5695573"/>
            <a:ext cx="3200400" cy="400110"/>
          </a:xfrm>
          <a:prstGeom prst="rect">
            <a:avLst/>
          </a:prstGeom>
        </p:spPr>
        <p:txBody>
          <a:bodyPr wrap="square">
            <a:spAutoFit/>
          </a:bodyPr>
          <a:lstStyle/>
          <a:p>
            <a:pPr lvl="0"/>
            <a:r>
              <a:rPr lang="fr-FR" sz="1000" i="1" dirty="0"/>
              <a:t>Sources: </a:t>
            </a:r>
          </a:p>
          <a:p>
            <a:pPr marL="457200" lvl="0" indent="-285750">
              <a:buSzPts val="900"/>
              <a:buAutoNum type="arabicPeriod"/>
            </a:pPr>
            <a:r>
              <a:rPr lang="fr-FR" sz="1000" u="sng" dirty="0">
                <a:solidFill>
                  <a:schemeClr val="hlink"/>
                </a:solidFill>
                <a:hlinkClick r:id="rId5"/>
              </a:rPr>
              <a:t>http://www.boneandjointburden.org</a:t>
            </a:r>
            <a:endParaRPr lang="en-US" sz="1000" dirty="0"/>
          </a:p>
        </p:txBody>
      </p:sp>
      <p:sp>
        <p:nvSpPr>
          <p:cNvPr id="12" name="Shape 61">
            <a:extLst>
              <a:ext uri="{FF2B5EF4-FFF2-40B4-BE49-F238E27FC236}">
                <a16:creationId xmlns:a16="http://schemas.microsoft.com/office/drawing/2014/main" id="{40914560-CBF2-43AB-8031-5215EB9F1600}"/>
              </a:ext>
            </a:extLst>
          </p:cNvPr>
          <p:cNvSpPr txBox="1">
            <a:spLocks/>
          </p:cNvSpPr>
          <p:nvPr/>
        </p:nvSpPr>
        <p:spPr>
          <a:xfrm>
            <a:off x="3810000" y="1905316"/>
            <a:ext cx="5022300" cy="487648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30200" algn="l">
              <a:spcBef>
                <a:spcPts val="0"/>
              </a:spcBef>
              <a:buClr>
                <a:srgbClr val="000000"/>
              </a:buClr>
              <a:buSzPts val="1600"/>
              <a:buFont typeface="Arial" pitchFamily="34" charset="0"/>
              <a:buChar char="●"/>
            </a:pPr>
            <a:r>
              <a:rPr lang="en-US" sz="1800" dirty="0">
                <a:solidFill>
                  <a:srgbClr val="000000"/>
                </a:solidFill>
              </a:rPr>
              <a:t>Musculoskeletal (MSK) disorders are the </a:t>
            </a:r>
            <a:r>
              <a:rPr lang="en-US" sz="1800" u="sng" dirty="0">
                <a:solidFill>
                  <a:srgbClr val="000000"/>
                </a:solidFill>
              </a:rPr>
              <a:t>second most common</a:t>
            </a:r>
            <a:r>
              <a:rPr lang="en-US" sz="1800" dirty="0">
                <a:solidFill>
                  <a:srgbClr val="000000"/>
                </a:solidFill>
              </a:rPr>
              <a:t> reason patients seek care in primary care clinics. </a:t>
            </a:r>
          </a:p>
          <a:p>
            <a:pPr marL="914400" lvl="1" indent="-330200" algn="l">
              <a:spcBef>
                <a:spcPts val="1000"/>
              </a:spcBef>
              <a:buClr>
                <a:srgbClr val="000000"/>
              </a:buClr>
              <a:buSzPts val="1600"/>
              <a:buFont typeface="Arial" pitchFamily="34" charset="0"/>
              <a:buChar char="○"/>
            </a:pPr>
            <a:r>
              <a:rPr lang="en-US" sz="1600" dirty="0">
                <a:solidFill>
                  <a:srgbClr val="000000"/>
                </a:solidFill>
              </a:rPr>
              <a:t>18% of clinical visits led to an MSK Dx </a:t>
            </a:r>
          </a:p>
          <a:p>
            <a:pPr marL="914400" lvl="1" indent="-330200" algn="l">
              <a:spcBef>
                <a:spcPts val="1000"/>
              </a:spcBef>
              <a:buClr>
                <a:srgbClr val="000000"/>
              </a:buClr>
              <a:buSzPts val="1600"/>
              <a:buFont typeface="Arial" pitchFamily="34" charset="0"/>
              <a:buChar char="○"/>
            </a:pPr>
            <a:r>
              <a:rPr lang="en-US" sz="1600" dirty="0">
                <a:solidFill>
                  <a:srgbClr val="000000"/>
                </a:solidFill>
              </a:rPr>
              <a:t>MSK disorders affect more than 1 out of 2 persons in the United States aged 18 and over, and nearly 3 out of 4 of those aged 65 and over. </a:t>
            </a:r>
          </a:p>
          <a:p>
            <a:pPr marL="914400" lvl="1" indent="-330200" algn="l">
              <a:spcBef>
                <a:spcPts val="1000"/>
              </a:spcBef>
              <a:buClr>
                <a:srgbClr val="000000"/>
              </a:buClr>
              <a:buSzPts val="1600"/>
              <a:buFont typeface="Arial" pitchFamily="34" charset="0"/>
              <a:buChar char="○"/>
            </a:pPr>
            <a:r>
              <a:rPr lang="en-US" sz="1600" dirty="0">
                <a:solidFill>
                  <a:srgbClr val="000000"/>
                </a:solidFill>
              </a:rPr>
              <a:t>The majority (&gt;50%) of disabling conditions are due to MSK disorders. </a:t>
            </a:r>
          </a:p>
          <a:p>
            <a:pPr marL="457200" indent="-330200" algn="l">
              <a:spcBef>
                <a:spcPts val="1000"/>
              </a:spcBef>
              <a:buClr>
                <a:srgbClr val="000000"/>
              </a:buClr>
              <a:buSzPts val="1600"/>
              <a:buFont typeface="Arial" pitchFamily="34" charset="0"/>
              <a:buChar char="●"/>
            </a:pPr>
            <a:r>
              <a:rPr lang="en-US" sz="1800" dirty="0">
                <a:solidFill>
                  <a:srgbClr val="000000"/>
                </a:solidFill>
              </a:rPr>
              <a:t>EXPENSIVE, too: </a:t>
            </a:r>
          </a:p>
          <a:p>
            <a:pPr lvl="2" indent="-330200" algn="l">
              <a:spcBef>
                <a:spcPts val="1000"/>
              </a:spcBef>
              <a:buClr>
                <a:srgbClr val="000000"/>
              </a:buClr>
              <a:buSzPts val="1600"/>
              <a:buFont typeface="Courier New" panose="02070309020205020404" pitchFamily="49" charset="0"/>
              <a:buChar char="o"/>
            </a:pPr>
            <a:r>
              <a:rPr lang="en-US" sz="1600" dirty="0">
                <a:solidFill>
                  <a:srgbClr val="000000"/>
                </a:solidFill>
              </a:rPr>
              <a:t>In 2011, 5.7% of the US GDP went to costs associated with MSK Dx</a:t>
            </a:r>
          </a:p>
          <a:p>
            <a:pPr lvl="2" indent="-330200" algn="l">
              <a:spcBef>
                <a:spcPts val="1000"/>
              </a:spcBef>
              <a:buClr>
                <a:srgbClr val="000000"/>
              </a:buClr>
              <a:buSzPts val="1600"/>
              <a:buFont typeface="Courier New" panose="02070309020205020404" pitchFamily="49" charset="0"/>
              <a:buChar char="o"/>
            </a:pPr>
            <a:r>
              <a:rPr lang="en-US" sz="1600" dirty="0">
                <a:solidFill>
                  <a:srgbClr val="000000"/>
                </a:solidFill>
              </a:rPr>
              <a:t>In 2012, 216 million work-days were lost due to MSK Dx</a:t>
            </a:r>
          </a:p>
          <a:p>
            <a:pPr>
              <a:spcBef>
                <a:spcPts val="1000"/>
              </a:spcBef>
              <a:spcAft>
                <a:spcPts val="1600"/>
              </a:spcAft>
            </a:pPr>
            <a:endParaRPr lang="en-US" dirty="0"/>
          </a:p>
        </p:txBody>
      </p:sp>
    </p:spTree>
    <p:custDataLst>
      <p:tags r:id="rId1"/>
    </p:custDataLst>
    <p:extLst>
      <p:ext uri="{BB962C8B-B14F-4D97-AF65-F5344CB8AC3E}">
        <p14:creationId xmlns:p14="http://schemas.microsoft.com/office/powerpoint/2010/main" val="772388080"/>
      </p:ext>
    </p:extLst>
  </p:cSld>
  <p:clrMapOvr>
    <a:masterClrMapping/>
  </p:clrMapOvr>
  <mc:AlternateContent xmlns:mc="http://schemas.openxmlformats.org/markup-compatibility/2006" xmlns:p14="http://schemas.microsoft.com/office/powerpoint/2010/main">
    <mc:Choice Requires="p14">
      <p:transition spd="slow" p14:dur="2000" advTm="10987"/>
    </mc:Choice>
    <mc:Fallback xmlns="">
      <p:transition spd="slow" advTm="109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1139550" y="2400020"/>
            <a:ext cx="6864900" cy="3048876"/>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30200" algn="l">
              <a:spcBef>
                <a:spcPts val="1000"/>
              </a:spcBef>
              <a:buClr>
                <a:schemeClr val="dk1"/>
              </a:buClr>
              <a:buSzPts val="1600"/>
              <a:buFont typeface="Arial" pitchFamily="34" charset="0"/>
              <a:buChar char="●"/>
            </a:pPr>
            <a:r>
              <a:rPr lang="en" sz="1800" dirty="0">
                <a:solidFill>
                  <a:schemeClr val="dk1"/>
                </a:solidFill>
              </a:rPr>
              <a:t>Persons with chronic MSK pain often have comorbidities, which may include depression, anxiety, diabetes, hypertension, etc.</a:t>
            </a:r>
          </a:p>
          <a:p>
            <a:pPr lvl="2" indent="-330200" algn="l">
              <a:spcBef>
                <a:spcPts val="1000"/>
              </a:spcBef>
              <a:buClr>
                <a:schemeClr val="dk1"/>
              </a:buClr>
              <a:buSzPts val="1600"/>
              <a:buFont typeface="Arial"/>
              <a:buChar char="●"/>
            </a:pPr>
            <a:r>
              <a:rPr lang="en-US" sz="1800" dirty="0">
                <a:solidFill>
                  <a:schemeClr val="dk1"/>
                </a:solidFill>
              </a:rPr>
              <a:t>Even partners of those with MSK pain have a higher chance of having pain themselves</a:t>
            </a:r>
          </a:p>
          <a:p>
            <a:pPr marL="457200" indent="-330200" algn="l">
              <a:spcBef>
                <a:spcPts val="1000"/>
              </a:spcBef>
              <a:buClr>
                <a:schemeClr val="dk1"/>
              </a:buClr>
              <a:buSzPts val="1600"/>
              <a:buFont typeface="Arial" pitchFamily="34" charset="0"/>
              <a:buChar char="●"/>
            </a:pPr>
            <a:r>
              <a:rPr lang="en-US" sz="1800" dirty="0">
                <a:solidFill>
                  <a:srgbClr val="222222"/>
                </a:solidFill>
              </a:rPr>
              <a:t>With the aging of the US population, MSK disorders are becoming a greater burden on individuals and communities every year… </a:t>
            </a:r>
            <a:endParaRPr lang="en-US" sz="1800" dirty="0">
              <a:solidFill>
                <a:srgbClr val="000000"/>
              </a:solidFill>
            </a:endParaRPr>
          </a:p>
          <a:p>
            <a:pPr algn="l">
              <a:spcBef>
                <a:spcPts val="1000"/>
              </a:spcBef>
              <a:spcAft>
                <a:spcPts val="1600"/>
              </a:spcAft>
            </a:pPr>
            <a:endParaRPr lang="en-US" dirty="0"/>
          </a:p>
        </p:txBody>
      </p:sp>
      <p:sp>
        <p:nvSpPr>
          <p:cNvPr id="7" name="Shape 70">
            <a:extLst>
              <a:ext uri="{FF2B5EF4-FFF2-40B4-BE49-F238E27FC236}">
                <a16:creationId xmlns:a16="http://schemas.microsoft.com/office/drawing/2014/main" id="{74A86BE3-14EF-4727-8B2D-FA51723A1379}"/>
              </a:ext>
            </a:extLst>
          </p:cNvPr>
          <p:cNvSpPr txBox="1"/>
          <p:nvPr/>
        </p:nvSpPr>
        <p:spPr>
          <a:xfrm>
            <a:off x="1139550" y="5943600"/>
            <a:ext cx="5717100" cy="78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i="1" dirty="0"/>
              <a:t>Sources: </a:t>
            </a:r>
            <a:endParaRPr sz="900" dirty="0"/>
          </a:p>
          <a:p>
            <a:pPr marL="457200" lvl="0" indent="-285750" rtl="0">
              <a:spcBef>
                <a:spcPts val="0"/>
              </a:spcBef>
              <a:spcAft>
                <a:spcPts val="0"/>
              </a:spcAft>
              <a:buSzPts val="900"/>
              <a:buAutoNum type="arabicPeriod"/>
            </a:pPr>
            <a:r>
              <a:rPr lang="en" sz="900" dirty="0"/>
              <a:t>Campbell P, </a:t>
            </a:r>
            <a:r>
              <a:rPr lang="en" sz="900" dirty="0" err="1"/>
              <a:t>Shraim</a:t>
            </a:r>
            <a:r>
              <a:rPr lang="en" sz="900" dirty="0"/>
              <a:t> M, Jordan K, Dunn K (2015). In sickness and in health: a cross-sectional analysis of concordance for musculoskeletal consultations in 13,507 couples. (early view: European Journal of Pain doi:10.1002/ejp.744)</a:t>
            </a:r>
            <a:endParaRPr sz="900" dirty="0"/>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1123515"/>
            <a:ext cx="8229600" cy="127650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 dirty="0">
                <a:solidFill>
                  <a:srgbClr val="0077BB"/>
                </a:solidFill>
              </a:rPr>
              <a:t>The Burden of Musculoskeletal Diseases in the United States </a:t>
            </a:r>
            <a:r>
              <a:rPr lang="en-US" i="1" dirty="0">
                <a:solidFill>
                  <a:srgbClr val="0077BB"/>
                </a:solidFill>
              </a:rPr>
              <a:t>cont.</a:t>
            </a:r>
            <a:endParaRPr lang="en-US" i="1" dirty="0"/>
          </a:p>
        </p:txBody>
      </p:sp>
    </p:spTree>
    <p:extLst>
      <p:ext uri="{BB962C8B-B14F-4D97-AF65-F5344CB8AC3E}">
        <p14:creationId xmlns:p14="http://schemas.microsoft.com/office/powerpoint/2010/main" val="2956204384"/>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1123515"/>
            <a:ext cx="8229600" cy="127650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 dirty="0">
                <a:solidFill>
                  <a:srgbClr val="0077BB"/>
                </a:solidFill>
              </a:rPr>
              <a:t>The Burden of Musculoskeletal Diseases in the United States </a:t>
            </a:r>
            <a:r>
              <a:rPr lang="en-US" i="1" dirty="0">
                <a:solidFill>
                  <a:srgbClr val="0077BB"/>
                </a:solidFill>
              </a:rPr>
              <a:t>cont.</a:t>
            </a:r>
            <a:endParaRPr lang="en-US" i="1" dirty="0"/>
          </a:p>
        </p:txBody>
      </p:sp>
      <p:pic>
        <p:nvPicPr>
          <p:cNvPr id="6" name="Picture 5">
            <a:extLst>
              <a:ext uri="{FF2B5EF4-FFF2-40B4-BE49-F238E27FC236}">
                <a16:creationId xmlns:a16="http://schemas.microsoft.com/office/drawing/2014/main" id="{408BFC4E-A6CC-A64C-A194-9FEF355CE5D9}"/>
              </a:ext>
            </a:extLst>
          </p:cNvPr>
          <p:cNvPicPr>
            <a:picLocks noChangeAspect="1"/>
          </p:cNvPicPr>
          <p:nvPr/>
        </p:nvPicPr>
        <p:blipFill>
          <a:blip r:embed="rId3"/>
          <a:stretch>
            <a:fillRect/>
          </a:stretch>
        </p:blipFill>
        <p:spPr>
          <a:xfrm>
            <a:off x="4899919" y="2400020"/>
            <a:ext cx="3244326" cy="4007224"/>
          </a:xfrm>
          <a:prstGeom prst="rect">
            <a:avLst/>
          </a:prstGeom>
        </p:spPr>
      </p:pic>
      <p:sp>
        <p:nvSpPr>
          <p:cNvPr id="8" name="Up Arrow 1">
            <a:extLst>
              <a:ext uri="{FF2B5EF4-FFF2-40B4-BE49-F238E27FC236}">
                <a16:creationId xmlns:a16="http://schemas.microsoft.com/office/drawing/2014/main" id="{AA094F98-9A12-6A4D-B034-DCCF205E79CB}"/>
              </a:ext>
            </a:extLst>
          </p:cNvPr>
          <p:cNvSpPr/>
          <p:nvPr/>
        </p:nvSpPr>
        <p:spPr>
          <a:xfrm>
            <a:off x="5638800" y="4495800"/>
            <a:ext cx="417443" cy="477079"/>
          </a:xfrm>
          <a:prstGeom prst="up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9" name="Shape 69">
            <a:extLst>
              <a:ext uri="{FF2B5EF4-FFF2-40B4-BE49-F238E27FC236}">
                <a16:creationId xmlns:a16="http://schemas.microsoft.com/office/drawing/2014/main" id="{E9EC4506-9306-4189-89EC-B4849C68DB10}"/>
              </a:ext>
            </a:extLst>
          </p:cNvPr>
          <p:cNvSpPr txBox="1">
            <a:spLocks noGrp="1"/>
          </p:cNvSpPr>
          <p:nvPr/>
        </p:nvSpPr>
        <p:spPr>
          <a:xfrm>
            <a:off x="999756" y="3048000"/>
            <a:ext cx="3809748" cy="2346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buNone/>
            </a:pPr>
            <a:r>
              <a:rPr lang="en-US" dirty="0">
                <a:solidFill>
                  <a:schemeClr val="tx1"/>
                </a:solidFill>
                <a:latin typeface="+mn-lt"/>
              </a:rPr>
              <a:t>The combination of a growing and aging population ensures that these costs will increase, unless current trends are reversed.</a:t>
            </a:r>
          </a:p>
          <a:p>
            <a:pPr marL="0" lvl="0" indent="0" rtl="0">
              <a:spcBef>
                <a:spcPts val="1000"/>
              </a:spcBef>
              <a:spcAft>
                <a:spcPts val="1600"/>
              </a:spcAft>
              <a:buNone/>
            </a:pPr>
            <a:endParaRPr lang="en-US" dirty="0"/>
          </a:p>
        </p:txBody>
      </p:sp>
      <p:sp>
        <p:nvSpPr>
          <p:cNvPr id="10" name="Shape 70">
            <a:extLst>
              <a:ext uri="{FF2B5EF4-FFF2-40B4-BE49-F238E27FC236}">
                <a16:creationId xmlns:a16="http://schemas.microsoft.com/office/drawing/2014/main" id="{6E87F448-BD70-4C55-A2CE-0375DAB90E24}"/>
              </a:ext>
            </a:extLst>
          </p:cNvPr>
          <p:cNvSpPr txBox="1"/>
          <p:nvPr/>
        </p:nvSpPr>
        <p:spPr>
          <a:xfrm>
            <a:off x="999755" y="5943600"/>
            <a:ext cx="3506555" cy="7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sz="900" i="1" dirty="0"/>
              <a:t>Sources: </a:t>
            </a:r>
            <a:endParaRPr sz="900" dirty="0"/>
          </a:p>
          <a:p>
            <a:pPr marL="457200" lvl="0" indent="-285750">
              <a:buSzPts val="900"/>
              <a:buAutoNum type="arabicPeriod"/>
            </a:pPr>
            <a:r>
              <a:rPr lang="en" sz="900" u="sng" dirty="0">
                <a:solidFill>
                  <a:schemeClr val="hlink"/>
                </a:solidFill>
                <a:hlinkClick r:id="rId4"/>
              </a:rPr>
              <a:t>http://www.boneandjointburden.org/</a:t>
            </a:r>
            <a:r>
              <a:rPr lang="en" sz="900" dirty="0"/>
              <a:t> </a:t>
            </a:r>
            <a:endParaRPr sz="900" dirty="0"/>
          </a:p>
        </p:txBody>
      </p:sp>
    </p:spTree>
    <p:extLst>
      <p:ext uri="{BB962C8B-B14F-4D97-AF65-F5344CB8AC3E}">
        <p14:creationId xmlns:p14="http://schemas.microsoft.com/office/powerpoint/2010/main" val="1832729055"/>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890213"/>
            <a:ext cx="8229600" cy="12765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 dirty="0">
                <a:solidFill>
                  <a:srgbClr val="0077BB"/>
                </a:solidFill>
              </a:rPr>
              <a:t>MSK Disor</a:t>
            </a:r>
            <a:r>
              <a:rPr lang="en-US" dirty="0">
                <a:solidFill>
                  <a:srgbClr val="0077BB"/>
                </a:solidFill>
              </a:rPr>
              <a:t>ders Affect Everyone</a:t>
            </a:r>
            <a:endParaRPr lang="en-US" i="1" dirty="0"/>
          </a:p>
        </p:txBody>
      </p:sp>
      <p:sp>
        <p:nvSpPr>
          <p:cNvPr id="10" name="Shape 70">
            <a:extLst>
              <a:ext uri="{FF2B5EF4-FFF2-40B4-BE49-F238E27FC236}">
                <a16:creationId xmlns:a16="http://schemas.microsoft.com/office/drawing/2014/main" id="{6E87F448-BD70-4C55-A2CE-0375DAB90E24}"/>
              </a:ext>
            </a:extLst>
          </p:cNvPr>
          <p:cNvSpPr txBox="1"/>
          <p:nvPr/>
        </p:nvSpPr>
        <p:spPr>
          <a:xfrm>
            <a:off x="999755" y="5943600"/>
            <a:ext cx="3506555" cy="7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sz="900" i="1" dirty="0"/>
              <a:t>Sources: </a:t>
            </a:r>
            <a:endParaRPr sz="900" dirty="0"/>
          </a:p>
          <a:p>
            <a:pPr marL="457200" lvl="0" indent="-285750">
              <a:buSzPts val="900"/>
              <a:buAutoNum type="arabicPeriod"/>
            </a:pPr>
            <a:r>
              <a:rPr lang="en" sz="900" u="sng" dirty="0">
                <a:solidFill>
                  <a:schemeClr val="hlink"/>
                </a:solidFill>
                <a:hlinkClick r:id="rId3"/>
              </a:rPr>
              <a:t>http://www.boneandjointburden.org/</a:t>
            </a:r>
            <a:r>
              <a:rPr lang="en" sz="900" dirty="0"/>
              <a:t> </a:t>
            </a:r>
            <a:endParaRPr sz="900" dirty="0"/>
          </a:p>
        </p:txBody>
      </p:sp>
      <p:pic>
        <p:nvPicPr>
          <p:cNvPr id="11" name="Picture 10">
            <a:extLst>
              <a:ext uri="{FF2B5EF4-FFF2-40B4-BE49-F238E27FC236}">
                <a16:creationId xmlns:a16="http://schemas.microsoft.com/office/drawing/2014/main" id="{314D599F-FCC7-40B4-A887-F5480C8BE3CF}"/>
              </a:ext>
            </a:extLst>
          </p:cNvPr>
          <p:cNvPicPr>
            <a:picLocks noChangeAspect="1"/>
          </p:cNvPicPr>
          <p:nvPr/>
        </p:nvPicPr>
        <p:blipFill>
          <a:blip r:embed="rId4"/>
          <a:stretch>
            <a:fillRect/>
          </a:stretch>
        </p:blipFill>
        <p:spPr>
          <a:xfrm>
            <a:off x="2332119" y="2166718"/>
            <a:ext cx="4906881" cy="3581878"/>
          </a:xfrm>
          <a:prstGeom prst="rect">
            <a:avLst/>
          </a:prstGeom>
        </p:spPr>
      </p:pic>
    </p:spTree>
    <p:extLst>
      <p:ext uri="{BB962C8B-B14F-4D97-AF65-F5344CB8AC3E}">
        <p14:creationId xmlns:p14="http://schemas.microsoft.com/office/powerpoint/2010/main" val="1152410523"/>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762001"/>
            <a:ext cx="8229600" cy="1219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 dirty="0">
                <a:solidFill>
                  <a:srgbClr val="0077BB"/>
                </a:solidFill>
              </a:rPr>
              <a:t>MSK Disor</a:t>
            </a:r>
            <a:r>
              <a:rPr lang="en-US" dirty="0">
                <a:solidFill>
                  <a:srgbClr val="0077BB"/>
                </a:solidFill>
              </a:rPr>
              <a:t>ders Affect Everyone</a:t>
            </a:r>
            <a:endParaRPr lang="en-US" i="1" dirty="0"/>
          </a:p>
        </p:txBody>
      </p:sp>
      <p:sp>
        <p:nvSpPr>
          <p:cNvPr id="10" name="Shape 70">
            <a:extLst>
              <a:ext uri="{FF2B5EF4-FFF2-40B4-BE49-F238E27FC236}">
                <a16:creationId xmlns:a16="http://schemas.microsoft.com/office/drawing/2014/main" id="{6E87F448-BD70-4C55-A2CE-0375DAB90E24}"/>
              </a:ext>
            </a:extLst>
          </p:cNvPr>
          <p:cNvSpPr txBox="1"/>
          <p:nvPr/>
        </p:nvSpPr>
        <p:spPr>
          <a:xfrm>
            <a:off x="999755" y="5943600"/>
            <a:ext cx="3506555" cy="7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sz="900" i="1" dirty="0"/>
              <a:t>Sources: </a:t>
            </a:r>
            <a:endParaRPr sz="900" dirty="0"/>
          </a:p>
          <a:p>
            <a:pPr marL="457200" lvl="0" indent="-285750">
              <a:buSzPts val="900"/>
              <a:buAutoNum type="arabicPeriod"/>
            </a:pPr>
            <a:r>
              <a:rPr lang="en" sz="900" u="sng" dirty="0">
                <a:solidFill>
                  <a:schemeClr val="hlink"/>
                </a:solidFill>
                <a:hlinkClick r:id="rId3"/>
              </a:rPr>
              <a:t>http://www.boneandjointburden.org/</a:t>
            </a:r>
            <a:r>
              <a:rPr lang="en" sz="900" dirty="0"/>
              <a:t> </a:t>
            </a:r>
            <a:endParaRPr sz="900" dirty="0"/>
          </a:p>
        </p:txBody>
      </p:sp>
      <p:pic>
        <p:nvPicPr>
          <p:cNvPr id="7" name="Picture 6">
            <a:extLst>
              <a:ext uri="{FF2B5EF4-FFF2-40B4-BE49-F238E27FC236}">
                <a16:creationId xmlns:a16="http://schemas.microsoft.com/office/drawing/2014/main" id="{C90E76AF-563F-41DB-A0C2-939401DE6402}"/>
              </a:ext>
            </a:extLst>
          </p:cNvPr>
          <p:cNvPicPr>
            <a:picLocks noChangeAspect="1"/>
          </p:cNvPicPr>
          <p:nvPr/>
        </p:nvPicPr>
        <p:blipFill>
          <a:blip r:embed="rId4"/>
          <a:stretch>
            <a:fillRect/>
          </a:stretch>
        </p:blipFill>
        <p:spPr>
          <a:xfrm>
            <a:off x="1389011" y="1831287"/>
            <a:ext cx="3289092" cy="4136500"/>
          </a:xfrm>
          <a:prstGeom prst="rect">
            <a:avLst/>
          </a:prstGeom>
        </p:spPr>
      </p:pic>
      <p:pic>
        <p:nvPicPr>
          <p:cNvPr id="12" name="Picture 11">
            <a:extLst>
              <a:ext uri="{FF2B5EF4-FFF2-40B4-BE49-F238E27FC236}">
                <a16:creationId xmlns:a16="http://schemas.microsoft.com/office/drawing/2014/main" id="{42AFB90B-CC84-4117-8A61-CADF7647C1D7}"/>
              </a:ext>
            </a:extLst>
          </p:cNvPr>
          <p:cNvPicPr>
            <a:picLocks noChangeAspect="1"/>
          </p:cNvPicPr>
          <p:nvPr/>
        </p:nvPicPr>
        <p:blipFill>
          <a:blip r:embed="rId5"/>
          <a:stretch>
            <a:fillRect/>
          </a:stretch>
        </p:blipFill>
        <p:spPr>
          <a:xfrm>
            <a:off x="4855153" y="1831288"/>
            <a:ext cx="3289092" cy="4136500"/>
          </a:xfrm>
          <a:prstGeom prst="rect">
            <a:avLst/>
          </a:prstGeom>
        </p:spPr>
      </p:pic>
    </p:spTree>
    <p:extLst>
      <p:ext uri="{BB962C8B-B14F-4D97-AF65-F5344CB8AC3E}">
        <p14:creationId xmlns:p14="http://schemas.microsoft.com/office/powerpoint/2010/main" val="821426994"/>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1139550" y="2400020"/>
            <a:ext cx="6864900" cy="3048876"/>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330200" algn="l">
              <a:spcBef>
                <a:spcPts val="0"/>
              </a:spcBef>
              <a:buClr>
                <a:srgbClr val="000000"/>
              </a:buClr>
              <a:buSzPts val="1600"/>
              <a:buChar char="●"/>
            </a:pPr>
            <a:r>
              <a:rPr lang="en-US" sz="1800" dirty="0">
                <a:solidFill>
                  <a:srgbClr val="000000"/>
                </a:solidFill>
              </a:rPr>
              <a:t>Low back pain affects an estimated </a:t>
            </a:r>
            <a:r>
              <a:rPr lang="en-US" sz="1800" u="sng" dirty="0">
                <a:solidFill>
                  <a:srgbClr val="000000"/>
                </a:solidFill>
              </a:rPr>
              <a:t>80% of adults</a:t>
            </a:r>
            <a:r>
              <a:rPr lang="en-US" sz="1800" dirty="0">
                <a:solidFill>
                  <a:srgbClr val="000000"/>
                </a:solidFill>
              </a:rPr>
              <a:t> at some point during their lives</a:t>
            </a:r>
          </a:p>
          <a:p>
            <a:pPr marL="457200" lvl="0" indent="-330200" algn="l">
              <a:spcBef>
                <a:spcPts val="1000"/>
              </a:spcBef>
              <a:buClr>
                <a:srgbClr val="000000"/>
              </a:buClr>
              <a:buSzPts val="1600"/>
              <a:buChar char="●"/>
            </a:pPr>
            <a:r>
              <a:rPr lang="en-US" sz="1800" dirty="0">
                <a:solidFill>
                  <a:srgbClr val="000000"/>
                </a:solidFill>
              </a:rPr>
              <a:t>2012-2015 WHO data established that SRDs have become the </a:t>
            </a:r>
            <a:r>
              <a:rPr lang="en-US" sz="1800" u="sng" dirty="0">
                <a:solidFill>
                  <a:srgbClr val="000000"/>
                </a:solidFill>
              </a:rPr>
              <a:t>No. 1 cause of disability</a:t>
            </a:r>
            <a:r>
              <a:rPr lang="en-US" sz="1800" dirty="0">
                <a:solidFill>
                  <a:srgbClr val="000000"/>
                </a:solidFill>
              </a:rPr>
              <a:t> in the world</a:t>
            </a:r>
          </a:p>
          <a:p>
            <a:pPr marL="457200" lvl="0" indent="-330200" algn="l">
              <a:spcBef>
                <a:spcPts val="1000"/>
              </a:spcBef>
              <a:buClr>
                <a:srgbClr val="000000"/>
              </a:buClr>
              <a:buSzPts val="1600"/>
              <a:buChar char="●"/>
            </a:pPr>
            <a:r>
              <a:rPr lang="en-US" sz="1800" dirty="0">
                <a:solidFill>
                  <a:srgbClr val="000000"/>
                </a:solidFill>
              </a:rPr>
              <a:t>SRDs are now the </a:t>
            </a:r>
            <a:r>
              <a:rPr lang="en-US" sz="1800" u="sng" dirty="0">
                <a:solidFill>
                  <a:srgbClr val="000000"/>
                </a:solidFill>
              </a:rPr>
              <a:t>No. 3 most costly</a:t>
            </a:r>
            <a:r>
              <a:rPr lang="en-US" sz="1800" dirty="0">
                <a:solidFill>
                  <a:srgbClr val="000000"/>
                </a:solidFill>
              </a:rPr>
              <a:t> health condition in the US</a:t>
            </a:r>
          </a:p>
          <a:p>
            <a:pPr marL="457200" lvl="0" indent="-330200" algn="l">
              <a:spcBef>
                <a:spcPts val="1000"/>
              </a:spcBef>
              <a:buClr>
                <a:srgbClr val="000000"/>
              </a:buClr>
              <a:buSzPts val="1600"/>
              <a:buChar char="●"/>
            </a:pPr>
            <a:r>
              <a:rPr lang="en-US" sz="1800" dirty="0">
                <a:solidFill>
                  <a:schemeClr val="dk1"/>
                </a:solidFill>
              </a:rPr>
              <a:t>In a given year, 12-14% of American adults will visit a physician due to back pain</a:t>
            </a:r>
            <a:endParaRPr lang="en-US" sz="1800" dirty="0">
              <a:solidFill>
                <a:srgbClr val="000000"/>
              </a:solidFill>
            </a:endParaRPr>
          </a:p>
          <a:p>
            <a:pPr algn="l">
              <a:spcBef>
                <a:spcPts val="1000"/>
              </a:spcBef>
              <a:spcAft>
                <a:spcPts val="1600"/>
              </a:spcAft>
            </a:pPr>
            <a:endParaRPr lang="en-US" dirty="0"/>
          </a:p>
        </p:txBody>
      </p:sp>
      <p:sp>
        <p:nvSpPr>
          <p:cNvPr id="7" name="Shape 70">
            <a:extLst>
              <a:ext uri="{FF2B5EF4-FFF2-40B4-BE49-F238E27FC236}">
                <a16:creationId xmlns:a16="http://schemas.microsoft.com/office/drawing/2014/main" id="{74A86BE3-14EF-4727-8B2D-FA51723A1379}"/>
              </a:ext>
            </a:extLst>
          </p:cNvPr>
          <p:cNvSpPr txBox="1"/>
          <p:nvPr/>
        </p:nvSpPr>
        <p:spPr>
          <a:xfrm>
            <a:off x="1139550" y="5943600"/>
            <a:ext cx="2822850" cy="78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i="1" dirty="0"/>
              <a:t>Sources: </a:t>
            </a:r>
            <a:endParaRPr sz="900" dirty="0"/>
          </a:p>
          <a:p>
            <a:pPr marL="457200" indent="-285750">
              <a:buSzPts val="900"/>
              <a:buFont typeface="Arial"/>
              <a:buAutoNum type="arabicPeriod"/>
            </a:pPr>
            <a:r>
              <a:rPr lang="en-US" sz="900" u="sng" dirty="0">
                <a:solidFill>
                  <a:schemeClr val="hlink"/>
                </a:solidFill>
                <a:hlinkClick r:id="rId3"/>
              </a:rPr>
              <a:t>http://www.boneandjointburden.org/</a:t>
            </a:r>
            <a:r>
              <a:rPr lang="en-US" sz="900" dirty="0"/>
              <a:t> </a:t>
            </a:r>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1123515"/>
            <a:ext cx="8229600" cy="12765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7BB"/>
                </a:solidFill>
              </a:rPr>
              <a:t>Spine-related Disorders (SRDs)</a:t>
            </a:r>
            <a:endParaRPr lang="en-US" i="1" dirty="0"/>
          </a:p>
        </p:txBody>
      </p:sp>
    </p:spTree>
    <p:extLst>
      <p:ext uri="{BB962C8B-B14F-4D97-AF65-F5344CB8AC3E}">
        <p14:creationId xmlns:p14="http://schemas.microsoft.com/office/powerpoint/2010/main" val="158513969"/>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838200" y="1752600"/>
            <a:ext cx="7467600" cy="394171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l">
              <a:buClr>
                <a:srgbClr val="000000"/>
              </a:buClr>
              <a:buSzPct val="166000"/>
              <a:buFont typeface="Arial" panose="020B0604020202020204" pitchFamily="34" charset="0"/>
              <a:buChar char="•"/>
            </a:pPr>
            <a:r>
              <a:rPr lang="en-US" sz="1800" b="1" dirty="0">
                <a:solidFill>
                  <a:srgbClr val="000000"/>
                </a:solidFill>
              </a:rPr>
              <a:t>Arthritis</a:t>
            </a:r>
          </a:p>
          <a:p>
            <a:pPr marL="869950" lvl="2" indent="-285750" algn="l">
              <a:buClr>
                <a:srgbClr val="000000"/>
              </a:buClr>
              <a:buSzPct val="100000"/>
              <a:buFont typeface="Courier New" panose="02070309020205020404" pitchFamily="49" charset="0"/>
              <a:buChar char="o"/>
            </a:pPr>
            <a:r>
              <a:rPr lang="en-US" sz="1600" dirty="0">
                <a:solidFill>
                  <a:srgbClr val="000000"/>
                </a:solidFill>
              </a:rPr>
              <a:t>Includes osteoarthritis (OA) and inflammatory arthritis </a:t>
            </a:r>
          </a:p>
          <a:p>
            <a:pPr marL="869950" lvl="2" indent="-285750" algn="l">
              <a:buClr>
                <a:srgbClr val="000000"/>
              </a:buClr>
              <a:buSzPct val="100000"/>
              <a:buFont typeface="Courier New" panose="02070309020205020404" pitchFamily="49" charset="0"/>
              <a:buChar char="o"/>
            </a:pPr>
            <a:r>
              <a:rPr lang="en-US" sz="1600" dirty="0">
                <a:solidFill>
                  <a:srgbClr val="000000"/>
                </a:solidFill>
              </a:rPr>
              <a:t>More than 1 in 4 adults have a doctor-diagnosed arthritis; by 2040, this could include ~78 million Americans </a:t>
            </a:r>
          </a:p>
          <a:p>
            <a:pPr marL="869950" lvl="2" indent="-285750" algn="l">
              <a:buClr>
                <a:srgbClr val="000000"/>
              </a:buClr>
              <a:buSzPct val="100000"/>
              <a:buFont typeface="Courier New" panose="02070309020205020404" pitchFamily="49" charset="0"/>
              <a:buChar char="o"/>
            </a:pPr>
            <a:r>
              <a:rPr lang="en-US" sz="1600" dirty="0">
                <a:solidFill>
                  <a:srgbClr val="000000"/>
                </a:solidFill>
              </a:rPr>
              <a:t>Challenges include </a:t>
            </a:r>
            <a:r>
              <a:rPr lang="en-US" sz="1600" b="1" dirty="0">
                <a:solidFill>
                  <a:srgbClr val="000000"/>
                </a:solidFill>
              </a:rPr>
              <a:t>access to care</a:t>
            </a:r>
            <a:r>
              <a:rPr lang="en-US" sz="1600" dirty="0">
                <a:solidFill>
                  <a:srgbClr val="000000"/>
                </a:solidFill>
              </a:rPr>
              <a:t>, patient </a:t>
            </a:r>
            <a:r>
              <a:rPr lang="en-US" sz="1600" b="1" dirty="0">
                <a:solidFill>
                  <a:srgbClr val="000000"/>
                </a:solidFill>
              </a:rPr>
              <a:t>adherence to treatment regimens </a:t>
            </a:r>
            <a:r>
              <a:rPr lang="en-US" sz="1600" dirty="0">
                <a:solidFill>
                  <a:srgbClr val="000000"/>
                </a:solidFill>
              </a:rPr>
              <a:t>(medication, lifestyle changes), and attention among both patients and clinicians to the role of </a:t>
            </a:r>
            <a:r>
              <a:rPr lang="en-US" sz="1600" b="1" dirty="0">
                <a:solidFill>
                  <a:srgbClr val="000000"/>
                </a:solidFill>
              </a:rPr>
              <a:t>evidence-based non-pharmacological interventions such as exercise and behavior modification. </a:t>
            </a:r>
          </a:p>
          <a:p>
            <a:pPr marL="869950" lvl="2" indent="-285750" algn="l">
              <a:buClr>
                <a:srgbClr val="000000"/>
              </a:buClr>
              <a:buSzPct val="100000"/>
              <a:buFont typeface="Courier New" panose="02070309020205020404" pitchFamily="49" charset="0"/>
              <a:buChar char="o"/>
            </a:pPr>
            <a:r>
              <a:rPr lang="en-US" sz="1600" b="1" dirty="0">
                <a:solidFill>
                  <a:srgbClr val="000000"/>
                </a:solidFill>
              </a:rPr>
              <a:t>Reimbursement models </a:t>
            </a:r>
            <a:r>
              <a:rPr lang="en-US" sz="1600" dirty="0">
                <a:solidFill>
                  <a:srgbClr val="000000"/>
                </a:solidFill>
              </a:rPr>
              <a:t>must create incentives for ongoing, long-term management of chronic diseases.</a:t>
            </a:r>
          </a:p>
          <a:p>
            <a:pPr marL="869950" lvl="1" indent="-285750" algn="l">
              <a:buClr>
                <a:srgbClr val="000000"/>
              </a:buClr>
              <a:buSzPct val="166000"/>
              <a:buFont typeface="Arial" panose="020B0604020202020204" pitchFamily="34" charset="0"/>
              <a:buChar char="•"/>
            </a:pPr>
            <a:endParaRPr lang="en-US" sz="1600" dirty="0">
              <a:solidFill>
                <a:srgbClr val="000000"/>
              </a:solidFill>
            </a:endParaRPr>
          </a:p>
          <a:p>
            <a:pPr marL="285750" lvl="0" indent="-285750" algn="l">
              <a:buClr>
                <a:srgbClr val="000000"/>
              </a:buClr>
              <a:buSzPct val="166000"/>
              <a:buFont typeface="Arial" panose="020B0604020202020204" pitchFamily="34" charset="0"/>
              <a:buChar char="•"/>
            </a:pPr>
            <a:r>
              <a:rPr lang="en-US" sz="1800" b="1" dirty="0">
                <a:solidFill>
                  <a:srgbClr val="000000"/>
                </a:solidFill>
              </a:rPr>
              <a:t>Injuries</a:t>
            </a:r>
          </a:p>
          <a:p>
            <a:pPr marL="869950" lvl="2" indent="-285750" algn="l">
              <a:buClr>
                <a:srgbClr val="000000"/>
              </a:buClr>
              <a:buSzPct val="100000"/>
              <a:buFont typeface="Courier New" panose="02070309020205020404" pitchFamily="49" charset="0"/>
              <a:buChar char="o"/>
            </a:pPr>
            <a:r>
              <a:rPr lang="en-US" sz="1600" dirty="0">
                <a:solidFill>
                  <a:srgbClr val="000000"/>
                </a:solidFill>
              </a:rPr>
              <a:t>While MSK injuries among </a:t>
            </a:r>
            <a:r>
              <a:rPr lang="en-US" sz="1600" b="1" dirty="0">
                <a:solidFill>
                  <a:srgbClr val="000000"/>
                </a:solidFill>
              </a:rPr>
              <a:t>workers</a:t>
            </a:r>
            <a:r>
              <a:rPr lang="en-US" sz="1600" dirty="0">
                <a:solidFill>
                  <a:srgbClr val="000000"/>
                </a:solidFill>
              </a:rPr>
              <a:t> have declined, they still account for &gt;50% of all worker nonfatal injury cases that involve days away from work</a:t>
            </a:r>
          </a:p>
          <a:p>
            <a:pPr marL="869950" lvl="2" indent="-285750" algn="l">
              <a:buClr>
                <a:srgbClr val="000000"/>
              </a:buClr>
              <a:buSzPct val="100000"/>
              <a:buFont typeface="Courier New" panose="02070309020205020404" pitchFamily="49" charset="0"/>
              <a:buChar char="o"/>
            </a:pPr>
            <a:r>
              <a:rPr lang="en-US" sz="1600" dirty="0">
                <a:solidFill>
                  <a:srgbClr val="000000"/>
                </a:solidFill>
              </a:rPr>
              <a:t>Injuries also take a toll on </a:t>
            </a:r>
            <a:r>
              <a:rPr lang="en-US" sz="1600" b="1" dirty="0">
                <a:solidFill>
                  <a:srgbClr val="000000"/>
                </a:solidFill>
              </a:rPr>
              <a:t>athletes </a:t>
            </a:r>
            <a:r>
              <a:rPr lang="en-US" sz="1600" dirty="0">
                <a:solidFill>
                  <a:srgbClr val="000000"/>
                </a:solidFill>
              </a:rPr>
              <a:t>and members of the </a:t>
            </a:r>
            <a:r>
              <a:rPr lang="en-US" sz="1600" b="1" dirty="0">
                <a:solidFill>
                  <a:srgbClr val="000000"/>
                </a:solidFill>
              </a:rPr>
              <a:t>US military</a:t>
            </a:r>
            <a:endParaRPr lang="en-US" sz="1600" dirty="0">
              <a:solidFill>
                <a:srgbClr val="000000"/>
              </a:solidFill>
            </a:endParaRPr>
          </a:p>
          <a:p>
            <a:pPr algn="l">
              <a:spcBef>
                <a:spcPts val="1000"/>
              </a:spcBef>
              <a:spcAft>
                <a:spcPts val="1600"/>
              </a:spcAft>
            </a:pPr>
            <a:endParaRPr lang="en-US" dirty="0"/>
          </a:p>
        </p:txBody>
      </p:sp>
      <p:sp>
        <p:nvSpPr>
          <p:cNvPr id="7" name="Shape 70">
            <a:extLst>
              <a:ext uri="{FF2B5EF4-FFF2-40B4-BE49-F238E27FC236}">
                <a16:creationId xmlns:a16="http://schemas.microsoft.com/office/drawing/2014/main" id="{74A86BE3-14EF-4727-8B2D-FA51723A1379}"/>
              </a:ext>
            </a:extLst>
          </p:cNvPr>
          <p:cNvSpPr txBox="1"/>
          <p:nvPr/>
        </p:nvSpPr>
        <p:spPr>
          <a:xfrm>
            <a:off x="867697" y="6095685"/>
            <a:ext cx="2822850" cy="62971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i="1" dirty="0"/>
              <a:t>Sources: </a:t>
            </a:r>
            <a:endParaRPr sz="900" dirty="0"/>
          </a:p>
          <a:p>
            <a:pPr marL="457200" indent="-285750">
              <a:buSzPts val="900"/>
              <a:buFont typeface="Arial"/>
              <a:buAutoNum type="arabicPeriod"/>
            </a:pPr>
            <a:r>
              <a:rPr lang="en-US" sz="900" u="sng" dirty="0">
                <a:solidFill>
                  <a:schemeClr val="hlink"/>
                </a:solidFill>
                <a:hlinkClick r:id="rId3"/>
              </a:rPr>
              <a:t>http://www.boneandjointburden.org/</a:t>
            </a:r>
            <a:r>
              <a:rPr lang="en-US" sz="900" dirty="0"/>
              <a:t> </a:t>
            </a:r>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762315"/>
            <a:ext cx="8229600" cy="12765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7BB"/>
                </a:solidFill>
              </a:rPr>
              <a:t>Other Major MSK Disorders</a:t>
            </a:r>
            <a:endParaRPr lang="en-US" i="1" dirty="0"/>
          </a:p>
        </p:txBody>
      </p:sp>
    </p:spTree>
    <p:extLst>
      <p:ext uri="{BB962C8B-B14F-4D97-AF65-F5344CB8AC3E}">
        <p14:creationId xmlns:p14="http://schemas.microsoft.com/office/powerpoint/2010/main" val="2797364057"/>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
            <a:extLst>
              <a:ext uri="{FF2B5EF4-FFF2-40B4-BE49-F238E27FC236}">
                <a16:creationId xmlns:a16="http://schemas.microsoft.com/office/drawing/2014/main" id="{DB2E383D-CC93-41BC-8156-012422F93EC5}"/>
              </a:ext>
            </a:extLst>
          </p:cNvPr>
          <p:cNvSpPr txBox="1">
            <a:spLocks/>
          </p:cNvSpPr>
          <p:nvPr/>
        </p:nvSpPr>
        <p:spPr>
          <a:xfrm>
            <a:off x="838200" y="2038820"/>
            <a:ext cx="7467600" cy="394171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330200" algn="l">
              <a:lnSpc>
                <a:spcPct val="115000"/>
              </a:lnSpc>
              <a:spcBef>
                <a:spcPts val="0"/>
              </a:spcBef>
              <a:buClr>
                <a:srgbClr val="000000"/>
              </a:buClr>
              <a:buSzPts val="1600"/>
              <a:buFont typeface="Arial"/>
              <a:buChar char="●"/>
            </a:pPr>
            <a:r>
              <a:rPr lang="en-US" sz="1800" b="1" kern="0" dirty="0">
                <a:solidFill>
                  <a:srgbClr val="000000"/>
                </a:solidFill>
                <a:cs typeface="Arial"/>
                <a:sym typeface="Arial"/>
              </a:rPr>
              <a:t>Osteoporosis</a:t>
            </a:r>
          </a:p>
          <a:p>
            <a:pPr marL="914400" lvl="1" indent="-330200" algn="l">
              <a:spcBef>
                <a:spcPts val="1600"/>
              </a:spcBef>
              <a:buClr>
                <a:srgbClr val="000000"/>
              </a:buClr>
              <a:buSzPts val="1600"/>
              <a:buFont typeface="Arial"/>
              <a:buChar char="○"/>
            </a:pPr>
            <a:r>
              <a:rPr lang="en-US" sz="1600" kern="0" dirty="0">
                <a:solidFill>
                  <a:srgbClr val="000000"/>
                </a:solidFill>
                <a:cs typeface="Arial"/>
                <a:sym typeface="Arial"/>
              </a:rPr>
              <a:t>By 2030, nearly 14 million Americans will have osteoporosis-–low bone mass and strength that increases the risk of fractures and subsequent morbidity and mortality. Those with low bone mass, a potential precursor, will include close to 58 million.</a:t>
            </a:r>
          </a:p>
          <a:p>
            <a:pPr marL="914400" lvl="1" indent="-330200" algn="l">
              <a:spcBef>
                <a:spcPts val="1600"/>
              </a:spcBef>
              <a:buClr>
                <a:srgbClr val="000000"/>
              </a:buClr>
              <a:buSzPts val="1600"/>
              <a:buFont typeface="Arial"/>
              <a:buChar char="○"/>
            </a:pPr>
            <a:r>
              <a:rPr lang="en-US" sz="1600" kern="0" dirty="0">
                <a:solidFill>
                  <a:srgbClr val="000000"/>
                </a:solidFill>
                <a:cs typeface="Arial"/>
                <a:sym typeface="Arial"/>
              </a:rPr>
              <a:t>The need for </a:t>
            </a:r>
            <a:r>
              <a:rPr lang="en-US" sz="1600" b="1" kern="0" dirty="0">
                <a:solidFill>
                  <a:srgbClr val="000000"/>
                </a:solidFill>
                <a:cs typeface="Arial"/>
                <a:sym typeface="Arial"/>
              </a:rPr>
              <a:t>new drugs and therapies </a:t>
            </a:r>
            <a:r>
              <a:rPr lang="en-US" sz="1600" kern="0" dirty="0">
                <a:solidFill>
                  <a:srgbClr val="000000"/>
                </a:solidFill>
                <a:cs typeface="Arial"/>
                <a:sym typeface="Arial"/>
              </a:rPr>
              <a:t>and changes to overall </a:t>
            </a:r>
            <a:r>
              <a:rPr lang="en-US" sz="1600" b="1" kern="0" dirty="0">
                <a:solidFill>
                  <a:srgbClr val="000000"/>
                </a:solidFill>
                <a:cs typeface="Arial"/>
                <a:sym typeface="Arial"/>
              </a:rPr>
              <a:t>care</a:t>
            </a:r>
            <a:r>
              <a:rPr lang="en-US" sz="1600" kern="0" dirty="0">
                <a:solidFill>
                  <a:srgbClr val="000000"/>
                </a:solidFill>
                <a:cs typeface="Arial"/>
                <a:sym typeface="Arial"/>
              </a:rPr>
              <a:t> are vital as our population ages. </a:t>
            </a:r>
          </a:p>
          <a:p>
            <a:pPr marL="914400" lvl="1" indent="-330200" algn="l">
              <a:spcBef>
                <a:spcPts val="1600"/>
              </a:spcBef>
              <a:buClr>
                <a:srgbClr val="000000"/>
              </a:buClr>
              <a:buSzPts val="1600"/>
              <a:buFont typeface="Arial"/>
              <a:buChar char="○"/>
            </a:pPr>
            <a:endParaRPr lang="en-US" sz="1100" b="1" kern="0" dirty="0">
              <a:solidFill>
                <a:srgbClr val="000000"/>
              </a:solidFill>
              <a:cs typeface="Arial"/>
              <a:sym typeface="Arial"/>
            </a:endParaRPr>
          </a:p>
          <a:p>
            <a:pPr marL="457200" lvl="0" indent="-330200" algn="l">
              <a:lnSpc>
                <a:spcPct val="115000"/>
              </a:lnSpc>
              <a:spcBef>
                <a:spcPts val="0"/>
              </a:spcBef>
              <a:buClr>
                <a:srgbClr val="000000"/>
              </a:buClr>
              <a:buSzPts val="1600"/>
              <a:buFont typeface="Arial"/>
              <a:buChar char="●"/>
            </a:pPr>
            <a:r>
              <a:rPr lang="en-US" sz="1800" b="1" kern="0" dirty="0">
                <a:solidFill>
                  <a:srgbClr val="000000"/>
                </a:solidFill>
                <a:cs typeface="Arial"/>
                <a:sym typeface="Arial"/>
              </a:rPr>
              <a:t>Pediatric Conditions</a:t>
            </a:r>
          </a:p>
          <a:p>
            <a:pPr marL="914400" lvl="1" indent="-330200" algn="l">
              <a:spcBef>
                <a:spcPts val="1600"/>
              </a:spcBef>
              <a:buClr>
                <a:srgbClr val="000000"/>
              </a:buClr>
              <a:buSzPts val="1600"/>
              <a:buFont typeface="Arial"/>
              <a:buChar char="○"/>
            </a:pPr>
            <a:r>
              <a:rPr lang="en-US" sz="1600" kern="0" dirty="0">
                <a:solidFill>
                  <a:srgbClr val="000000"/>
                </a:solidFill>
                <a:cs typeface="Arial"/>
                <a:sym typeface="Arial"/>
              </a:rPr>
              <a:t>An important research gap is </a:t>
            </a:r>
            <a:r>
              <a:rPr lang="en-US" sz="1600" b="1" kern="0" dirty="0">
                <a:solidFill>
                  <a:srgbClr val="000000"/>
                </a:solidFill>
                <a:cs typeface="Arial"/>
                <a:sym typeface="Arial"/>
              </a:rPr>
              <a:t>measuring the burden of MSK conditions in young and active patients, and pediatric populations</a:t>
            </a:r>
            <a:r>
              <a:rPr lang="en-US" sz="1600" kern="0" dirty="0">
                <a:solidFill>
                  <a:srgbClr val="000000"/>
                </a:solidFill>
                <a:cs typeface="Arial"/>
                <a:sym typeface="Arial"/>
              </a:rPr>
              <a:t>. </a:t>
            </a:r>
          </a:p>
          <a:p>
            <a:pPr algn="l">
              <a:spcBef>
                <a:spcPts val="1000"/>
              </a:spcBef>
              <a:spcAft>
                <a:spcPts val="1600"/>
              </a:spcAft>
            </a:pPr>
            <a:endParaRPr lang="en-US" dirty="0"/>
          </a:p>
        </p:txBody>
      </p:sp>
      <p:sp>
        <p:nvSpPr>
          <p:cNvPr id="7" name="Shape 70">
            <a:extLst>
              <a:ext uri="{FF2B5EF4-FFF2-40B4-BE49-F238E27FC236}">
                <a16:creationId xmlns:a16="http://schemas.microsoft.com/office/drawing/2014/main" id="{74A86BE3-14EF-4727-8B2D-FA51723A1379}"/>
              </a:ext>
            </a:extLst>
          </p:cNvPr>
          <p:cNvSpPr txBox="1"/>
          <p:nvPr/>
        </p:nvSpPr>
        <p:spPr>
          <a:xfrm>
            <a:off x="987150" y="6000000"/>
            <a:ext cx="2822850" cy="78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i="1" dirty="0"/>
              <a:t>Sources: </a:t>
            </a:r>
            <a:endParaRPr sz="900" dirty="0"/>
          </a:p>
          <a:p>
            <a:pPr marL="457200" indent="-285750">
              <a:buSzPts val="900"/>
              <a:buFont typeface="Arial"/>
              <a:buAutoNum type="arabicPeriod"/>
            </a:pPr>
            <a:r>
              <a:rPr lang="en-US" sz="900" u="sng" dirty="0">
                <a:solidFill>
                  <a:schemeClr val="hlink"/>
                </a:solidFill>
                <a:hlinkClick r:id="rId3"/>
              </a:rPr>
              <a:t>http://www.boneandjointburden.org/</a:t>
            </a:r>
            <a:r>
              <a:rPr lang="en-US" sz="900" dirty="0"/>
              <a:t> </a:t>
            </a:r>
          </a:p>
        </p:txBody>
      </p:sp>
      <p:sp>
        <p:nvSpPr>
          <p:cNvPr id="14" name="Title 1">
            <a:extLst>
              <a:ext uri="{FF2B5EF4-FFF2-40B4-BE49-F238E27FC236}">
                <a16:creationId xmlns:a16="http://schemas.microsoft.com/office/drawing/2014/main" id="{CBF6EDCA-B2BD-421B-9A49-7B1C49C19496}"/>
              </a:ext>
            </a:extLst>
          </p:cNvPr>
          <p:cNvSpPr txBox="1">
            <a:spLocks/>
          </p:cNvSpPr>
          <p:nvPr/>
        </p:nvSpPr>
        <p:spPr>
          <a:xfrm>
            <a:off x="457200" y="762315"/>
            <a:ext cx="8229600" cy="12765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7BB"/>
                </a:solidFill>
              </a:rPr>
              <a:t>Other Major MSK Disorders</a:t>
            </a:r>
            <a:endParaRPr lang="en-US" i="1" dirty="0"/>
          </a:p>
        </p:txBody>
      </p:sp>
    </p:spTree>
    <p:extLst>
      <p:ext uri="{BB962C8B-B14F-4D97-AF65-F5344CB8AC3E}">
        <p14:creationId xmlns:p14="http://schemas.microsoft.com/office/powerpoint/2010/main" val="2735877359"/>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5701</TotalTime>
  <Words>1315</Words>
  <Application>Microsoft Office PowerPoint</Application>
  <PresentationFormat>On-screen Show (4:3)</PresentationFormat>
  <Paragraphs>112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 MSK Matters:  The Current State of Musculoskeletal Disorders in the United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King</dc:creator>
  <cp:lastModifiedBy>Maier, Shari</cp:lastModifiedBy>
  <cp:revision>45</cp:revision>
  <dcterms:created xsi:type="dcterms:W3CDTF">2011-06-09T17:42:45Z</dcterms:created>
  <dcterms:modified xsi:type="dcterms:W3CDTF">2020-07-21T19:39:59Z</dcterms:modified>
</cp:coreProperties>
</file>